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902" r:id="rId1"/>
  </p:sldMasterIdLst>
  <p:sldIdLst>
    <p:sldId id="256" r:id="rId2"/>
    <p:sldId id="259" r:id="rId3"/>
    <p:sldId id="261" r:id="rId4"/>
    <p:sldId id="260" r:id="rId5"/>
    <p:sldId id="262" r:id="rId6"/>
    <p:sldId id="263" r:id="rId7"/>
    <p:sldId id="265" r:id="rId8"/>
    <p:sldId id="266" r:id="rId9"/>
    <p:sldId id="267" r:id="rId10"/>
    <p:sldId id="268" r:id="rId11"/>
    <p:sldId id="270" r:id="rId12"/>
    <p:sldId id="271" r:id="rId13"/>
    <p:sldId id="278" r:id="rId14"/>
    <p:sldId id="276" r:id="rId15"/>
    <p:sldId id="279" r:id="rId16"/>
    <p:sldId id="264" r:id="rId17"/>
    <p:sldId id="269" r:id="rId18"/>
    <p:sldId id="280" r:id="rId19"/>
  </p:sldIdLst>
  <p:sldSz cx="12192000" cy="6858000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accent5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3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A25EA9E-A138-46F3-93B7-D02B848D6CF6}" type="doc">
      <dgm:prSet loTypeId="urn:microsoft.com/office/officeart/2005/8/layout/hProcess9" loCatId="process" qsTypeId="urn:microsoft.com/office/officeart/2005/8/quickstyle/simple1" qsCatId="simple" csTypeId="urn:microsoft.com/office/officeart/2005/8/colors/accent1_2" csCatId="accent1" phldr="1"/>
      <dgm:spPr/>
    </dgm:pt>
    <dgm:pt modelId="{6248FC08-6F81-40E9-8A8F-2249682A7F94}">
      <dgm:prSet phldrT="[Testo]"/>
      <dgm:spPr>
        <a:solidFill>
          <a:schemeClr val="accent6">
            <a:lumMod val="60000"/>
            <a:lumOff val="40000"/>
          </a:schemeClr>
        </a:solidFill>
      </dgm:spPr>
      <dgm:t>
        <a:bodyPr/>
        <a:lstStyle/>
        <a:p>
          <a:r>
            <a:rPr lang="it-IT" dirty="0" smtClean="0"/>
            <a:t>Benessere familiare e sociale</a:t>
          </a:r>
          <a:endParaRPr lang="it-IT" dirty="0"/>
        </a:p>
      </dgm:t>
    </dgm:pt>
    <dgm:pt modelId="{B1047DD4-BB1F-4EBD-96D0-0585647EF625}" type="parTrans" cxnId="{813CD6E2-AAF9-4868-A1E0-BC18AF1CB696}">
      <dgm:prSet/>
      <dgm:spPr/>
      <dgm:t>
        <a:bodyPr/>
        <a:lstStyle/>
        <a:p>
          <a:endParaRPr lang="it-IT"/>
        </a:p>
      </dgm:t>
    </dgm:pt>
    <dgm:pt modelId="{B22D12F4-E62E-49FB-8EE0-E768EC20A00F}" type="sibTrans" cxnId="{813CD6E2-AAF9-4868-A1E0-BC18AF1CB696}">
      <dgm:prSet/>
      <dgm:spPr/>
      <dgm:t>
        <a:bodyPr/>
        <a:lstStyle/>
        <a:p>
          <a:endParaRPr lang="it-IT"/>
        </a:p>
      </dgm:t>
    </dgm:pt>
    <dgm:pt modelId="{A76BA9FB-0F11-4FEA-9F85-EDDA1E1AB208}">
      <dgm:prSet phldrT="[Testo]"/>
      <dgm:spPr>
        <a:solidFill>
          <a:schemeClr val="bg2">
            <a:lumMod val="50000"/>
          </a:schemeClr>
        </a:solidFill>
      </dgm:spPr>
      <dgm:t>
        <a:bodyPr/>
        <a:lstStyle/>
        <a:p>
          <a:r>
            <a:rPr lang="it-IT" dirty="0" smtClean="0"/>
            <a:t>Capitale sociale</a:t>
          </a:r>
          <a:endParaRPr lang="it-IT" dirty="0"/>
        </a:p>
      </dgm:t>
    </dgm:pt>
    <dgm:pt modelId="{2876BB78-2F5F-4791-B483-B981121E0C3E}" type="parTrans" cxnId="{574EC5E9-E4F5-4395-9873-46B215613126}">
      <dgm:prSet/>
      <dgm:spPr/>
      <dgm:t>
        <a:bodyPr/>
        <a:lstStyle/>
        <a:p>
          <a:endParaRPr lang="it-IT"/>
        </a:p>
      </dgm:t>
    </dgm:pt>
    <dgm:pt modelId="{97A4CEDA-38D5-4FF3-9D75-27B07E3B2514}" type="sibTrans" cxnId="{574EC5E9-E4F5-4395-9873-46B215613126}">
      <dgm:prSet/>
      <dgm:spPr/>
      <dgm:t>
        <a:bodyPr/>
        <a:lstStyle/>
        <a:p>
          <a:endParaRPr lang="it-IT"/>
        </a:p>
      </dgm:t>
    </dgm:pt>
    <dgm:pt modelId="{0A3335CE-8034-4959-9014-BA6682C03DDE}">
      <dgm:prSet phldrT="[Testo]"/>
      <dgm:spPr>
        <a:solidFill>
          <a:schemeClr val="accent4">
            <a:lumMod val="60000"/>
            <a:lumOff val="40000"/>
          </a:schemeClr>
        </a:solidFill>
      </dgm:spPr>
      <dgm:t>
        <a:bodyPr/>
        <a:lstStyle/>
        <a:p>
          <a:r>
            <a:rPr lang="it-IT" dirty="0" smtClean="0"/>
            <a:t>Integrazione sociale</a:t>
          </a:r>
          <a:endParaRPr lang="it-IT" dirty="0"/>
        </a:p>
      </dgm:t>
    </dgm:pt>
    <dgm:pt modelId="{133B9B48-277E-4F8A-98DC-C7D4D59FA67D}" type="parTrans" cxnId="{F292E96B-9698-4407-99E1-6947844CE21A}">
      <dgm:prSet/>
      <dgm:spPr/>
      <dgm:t>
        <a:bodyPr/>
        <a:lstStyle/>
        <a:p>
          <a:endParaRPr lang="it-IT"/>
        </a:p>
      </dgm:t>
    </dgm:pt>
    <dgm:pt modelId="{8499AA4B-E801-4B1C-B645-A4445FC6AB8E}" type="sibTrans" cxnId="{F292E96B-9698-4407-99E1-6947844CE21A}">
      <dgm:prSet/>
      <dgm:spPr/>
      <dgm:t>
        <a:bodyPr/>
        <a:lstStyle/>
        <a:p>
          <a:endParaRPr lang="it-IT"/>
        </a:p>
      </dgm:t>
    </dgm:pt>
    <dgm:pt modelId="{3D944AB1-B956-4792-B48C-FD4A6DD2F418}" type="pres">
      <dgm:prSet presAssocID="{4A25EA9E-A138-46F3-93B7-D02B848D6CF6}" presName="CompostProcess" presStyleCnt="0">
        <dgm:presLayoutVars>
          <dgm:dir/>
          <dgm:resizeHandles val="exact"/>
        </dgm:presLayoutVars>
      </dgm:prSet>
      <dgm:spPr/>
    </dgm:pt>
    <dgm:pt modelId="{E377050B-B738-4C16-954A-843CC34AF2DC}" type="pres">
      <dgm:prSet presAssocID="{4A25EA9E-A138-46F3-93B7-D02B848D6CF6}" presName="arrow" presStyleLbl="bgShp" presStyleIdx="0" presStyleCnt="1"/>
      <dgm:spPr/>
    </dgm:pt>
    <dgm:pt modelId="{84581487-9BB9-4442-9259-A11DBB4364A6}" type="pres">
      <dgm:prSet presAssocID="{4A25EA9E-A138-46F3-93B7-D02B848D6CF6}" presName="linearProcess" presStyleCnt="0"/>
      <dgm:spPr/>
    </dgm:pt>
    <dgm:pt modelId="{D36A4725-6228-4FB8-B82B-64551DAFA3A7}" type="pres">
      <dgm:prSet presAssocID="{6248FC08-6F81-40E9-8A8F-2249682A7F94}" presName="text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2E72DBD2-8B8E-41F4-AB65-493269BA40BE}" type="pres">
      <dgm:prSet presAssocID="{B22D12F4-E62E-49FB-8EE0-E768EC20A00F}" presName="sibTrans" presStyleCnt="0"/>
      <dgm:spPr/>
    </dgm:pt>
    <dgm:pt modelId="{6E26DA21-750F-4D10-9CA1-A8F4BF48EC1B}" type="pres">
      <dgm:prSet presAssocID="{A76BA9FB-0F11-4FEA-9F85-EDDA1E1AB208}" presName="text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DE43FD35-F175-4F8B-BDC3-768E26601A0F}" type="pres">
      <dgm:prSet presAssocID="{97A4CEDA-38D5-4FF3-9D75-27B07E3B2514}" presName="sibTrans" presStyleCnt="0"/>
      <dgm:spPr/>
    </dgm:pt>
    <dgm:pt modelId="{3165DAD7-4A52-4B4A-894A-28DDE64E6997}" type="pres">
      <dgm:prSet presAssocID="{0A3335CE-8034-4959-9014-BA6682C03DDE}" presName="text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</dgm:ptLst>
  <dgm:cxnLst>
    <dgm:cxn modelId="{A904017D-F3F8-4694-9B0D-B0F4CA7C4766}" type="presOf" srcId="{4A25EA9E-A138-46F3-93B7-D02B848D6CF6}" destId="{3D944AB1-B956-4792-B48C-FD4A6DD2F418}" srcOrd="0" destOrd="0" presId="urn:microsoft.com/office/officeart/2005/8/layout/hProcess9"/>
    <dgm:cxn modelId="{F292E96B-9698-4407-99E1-6947844CE21A}" srcId="{4A25EA9E-A138-46F3-93B7-D02B848D6CF6}" destId="{0A3335CE-8034-4959-9014-BA6682C03DDE}" srcOrd="2" destOrd="0" parTransId="{133B9B48-277E-4F8A-98DC-C7D4D59FA67D}" sibTransId="{8499AA4B-E801-4B1C-B645-A4445FC6AB8E}"/>
    <dgm:cxn modelId="{574EC5E9-E4F5-4395-9873-46B215613126}" srcId="{4A25EA9E-A138-46F3-93B7-D02B848D6CF6}" destId="{A76BA9FB-0F11-4FEA-9F85-EDDA1E1AB208}" srcOrd="1" destOrd="0" parTransId="{2876BB78-2F5F-4791-B483-B981121E0C3E}" sibTransId="{97A4CEDA-38D5-4FF3-9D75-27B07E3B2514}"/>
    <dgm:cxn modelId="{D7B3C880-C402-4542-9020-DFB4E9ADD1B2}" type="presOf" srcId="{6248FC08-6F81-40E9-8A8F-2249682A7F94}" destId="{D36A4725-6228-4FB8-B82B-64551DAFA3A7}" srcOrd="0" destOrd="0" presId="urn:microsoft.com/office/officeart/2005/8/layout/hProcess9"/>
    <dgm:cxn modelId="{813CD6E2-AAF9-4868-A1E0-BC18AF1CB696}" srcId="{4A25EA9E-A138-46F3-93B7-D02B848D6CF6}" destId="{6248FC08-6F81-40E9-8A8F-2249682A7F94}" srcOrd="0" destOrd="0" parTransId="{B1047DD4-BB1F-4EBD-96D0-0585647EF625}" sibTransId="{B22D12F4-E62E-49FB-8EE0-E768EC20A00F}"/>
    <dgm:cxn modelId="{C6E876BC-6C7B-4DE5-B95F-EAA9C2909B16}" type="presOf" srcId="{0A3335CE-8034-4959-9014-BA6682C03DDE}" destId="{3165DAD7-4A52-4B4A-894A-28DDE64E6997}" srcOrd="0" destOrd="0" presId="urn:microsoft.com/office/officeart/2005/8/layout/hProcess9"/>
    <dgm:cxn modelId="{83707A1F-46FD-4B80-90D0-3CB8BDF0CAC7}" type="presOf" srcId="{A76BA9FB-0F11-4FEA-9F85-EDDA1E1AB208}" destId="{6E26DA21-750F-4D10-9CA1-A8F4BF48EC1B}" srcOrd="0" destOrd="0" presId="urn:microsoft.com/office/officeart/2005/8/layout/hProcess9"/>
    <dgm:cxn modelId="{45ED133C-7BBA-46A7-A67C-2BD462858B44}" type="presParOf" srcId="{3D944AB1-B956-4792-B48C-FD4A6DD2F418}" destId="{E377050B-B738-4C16-954A-843CC34AF2DC}" srcOrd="0" destOrd="0" presId="urn:microsoft.com/office/officeart/2005/8/layout/hProcess9"/>
    <dgm:cxn modelId="{CD9D31FE-77BE-4A17-97DC-7CFE2C950AC6}" type="presParOf" srcId="{3D944AB1-B956-4792-B48C-FD4A6DD2F418}" destId="{84581487-9BB9-4442-9259-A11DBB4364A6}" srcOrd="1" destOrd="0" presId="urn:microsoft.com/office/officeart/2005/8/layout/hProcess9"/>
    <dgm:cxn modelId="{8834449C-97D4-4260-AEA6-F31ABEC263D1}" type="presParOf" srcId="{84581487-9BB9-4442-9259-A11DBB4364A6}" destId="{D36A4725-6228-4FB8-B82B-64551DAFA3A7}" srcOrd="0" destOrd="0" presId="urn:microsoft.com/office/officeart/2005/8/layout/hProcess9"/>
    <dgm:cxn modelId="{7C9E8EC2-1EA5-4B81-882B-12BF78B45688}" type="presParOf" srcId="{84581487-9BB9-4442-9259-A11DBB4364A6}" destId="{2E72DBD2-8B8E-41F4-AB65-493269BA40BE}" srcOrd="1" destOrd="0" presId="urn:microsoft.com/office/officeart/2005/8/layout/hProcess9"/>
    <dgm:cxn modelId="{CB5A76B8-A518-4F65-809E-9546F2AEAE35}" type="presParOf" srcId="{84581487-9BB9-4442-9259-A11DBB4364A6}" destId="{6E26DA21-750F-4D10-9CA1-A8F4BF48EC1B}" srcOrd="2" destOrd="0" presId="urn:microsoft.com/office/officeart/2005/8/layout/hProcess9"/>
    <dgm:cxn modelId="{B3282D24-FDB7-45FF-BF63-391310A8B2A3}" type="presParOf" srcId="{84581487-9BB9-4442-9259-A11DBB4364A6}" destId="{DE43FD35-F175-4F8B-BDC3-768E26601A0F}" srcOrd="3" destOrd="0" presId="urn:microsoft.com/office/officeart/2005/8/layout/hProcess9"/>
    <dgm:cxn modelId="{C6D0A909-6D9B-4445-B68E-F0BF36C6662C}" type="presParOf" srcId="{84581487-9BB9-4442-9259-A11DBB4364A6}" destId="{3165DAD7-4A52-4B4A-894A-28DDE64E6997}" srcOrd="4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2D042BDC-AD83-4C35-91DD-13A8E85BF6A3}" type="doc">
      <dgm:prSet loTypeId="urn:microsoft.com/office/officeart/2005/8/layout/cycle1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it-IT"/>
        </a:p>
      </dgm:t>
    </dgm:pt>
    <dgm:pt modelId="{809AAD15-513E-470F-81DC-BEA4AF967F9C}">
      <dgm:prSet phldrT="[Testo]"/>
      <dgm:spPr/>
      <dgm:t>
        <a:bodyPr/>
        <a:lstStyle/>
        <a:p>
          <a:r>
            <a:rPr lang="it-IT" b="1" dirty="0" smtClean="0">
              <a:solidFill>
                <a:srgbClr val="002060"/>
              </a:solidFill>
            </a:rPr>
            <a:t>Coesione sociale</a:t>
          </a:r>
          <a:endParaRPr lang="it-IT" b="1" dirty="0">
            <a:solidFill>
              <a:srgbClr val="002060"/>
            </a:solidFill>
          </a:endParaRPr>
        </a:p>
      </dgm:t>
    </dgm:pt>
    <dgm:pt modelId="{70DF0225-C5E0-44E8-B6FC-831184E22EEE}" type="parTrans" cxnId="{390D0365-BB50-4425-889B-43150EF38AB1}">
      <dgm:prSet/>
      <dgm:spPr/>
      <dgm:t>
        <a:bodyPr/>
        <a:lstStyle/>
        <a:p>
          <a:endParaRPr lang="it-IT"/>
        </a:p>
      </dgm:t>
    </dgm:pt>
    <dgm:pt modelId="{8841A1EE-68B8-4D43-AD01-93DBD632ECCD}" type="sibTrans" cxnId="{390D0365-BB50-4425-889B-43150EF38AB1}">
      <dgm:prSet/>
      <dgm:spPr/>
      <dgm:t>
        <a:bodyPr/>
        <a:lstStyle/>
        <a:p>
          <a:endParaRPr lang="it-IT"/>
        </a:p>
      </dgm:t>
    </dgm:pt>
    <dgm:pt modelId="{BA6CC3DC-BEFC-49A0-98C9-339C226D161D}">
      <dgm:prSet phldrT="[Testo]"/>
      <dgm:spPr/>
      <dgm:t>
        <a:bodyPr/>
        <a:lstStyle/>
        <a:p>
          <a:r>
            <a:rPr lang="it-IT" b="1" dirty="0" smtClean="0">
              <a:solidFill>
                <a:srgbClr val="C00000"/>
              </a:solidFill>
            </a:rPr>
            <a:t>Sviluppo locale </a:t>
          </a:r>
          <a:endParaRPr lang="it-IT" b="1" dirty="0">
            <a:solidFill>
              <a:srgbClr val="C00000"/>
            </a:solidFill>
          </a:endParaRPr>
        </a:p>
      </dgm:t>
    </dgm:pt>
    <dgm:pt modelId="{A76E79C8-7D69-46D0-BD7E-22BB821E1FB2}" type="parTrans" cxnId="{7FE701A8-FBDB-4673-93F6-EFD964EC4EF8}">
      <dgm:prSet/>
      <dgm:spPr/>
      <dgm:t>
        <a:bodyPr/>
        <a:lstStyle/>
        <a:p>
          <a:endParaRPr lang="it-IT"/>
        </a:p>
      </dgm:t>
    </dgm:pt>
    <dgm:pt modelId="{9C9467F6-06AF-47BF-9FD4-DC99B1936C0D}" type="sibTrans" cxnId="{7FE701A8-FBDB-4673-93F6-EFD964EC4EF8}">
      <dgm:prSet/>
      <dgm:spPr/>
      <dgm:t>
        <a:bodyPr/>
        <a:lstStyle/>
        <a:p>
          <a:endParaRPr lang="it-IT"/>
        </a:p>
      </dgm:t>
    </dgm:pt>
    <dgm:pt modelId="{1B2A5838-F97F-42FF-9C23-152E690A6E3D}" type="pres">
      <dgm:prSet presAssocID="{2D042BDC-AD83-4C35-91DD-13A8E85BF6A3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it-IT"/>
        </a:p>
      </dgm:t>
    </dgm:pt>
    <dgm:pt modelId="{E92D3236-3FCA-43E5-8521-F6C6504081B8}" type="pres">
      <dgm:prSet presAssocID="{809AAD15-513E-470F-81DC-BEA4AF967F9C}" presName="dummy" presStyleCnt="0"/>
      <dgm:spPr/>
    </dgm:pt>
    <dgm:pt modelId="{5D531309-B606-4562-A893-E2E3AB634688}" type="pres">
      <dgm:prSet presAssocID="{809AAD15-513E-470F-81DC-BEA4AF967F9C}" presName="node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2C93A323-EF6C-4210-9C0F-EE420493CF1F}" type="pres">
      <dgm:prSet presAssocID="{8841A1EE-68B8-4D43-AD01-93DBD632ECCD}" presName="sibTrans" presStyleLbl="node1" presStyleIdx="0" presStyleCnt="2"/>
      <dgm:spPr/>
      <dgm:t>
        <a:bodyPr/>
        <a:lstStyle/>
        <a:p>
          <a:endParaRPr lang="it-IT"/>
        </a:p>
      </dgm:t>
    </dgm:pt>
    <dgm:pt modelId="{D0933CD7-97E7-4737-B90E-AAE4A2DCA700}" type="pres">
      <dgm:prSet presAssocID="{BA6CC3DC-BEFC-49A0-98C9-339C226D161D}" presName="dummy" presStyleCnt="0"/>
      <dgm:spPr/>
    </dgm:pt>
    <dgm:pt modelId="{7E916B30-CA20-4029-80C0-595329307210}" type="pres">
      <dgm:prSet presAssocID="{BA6CC3DC-BEFC-49A0-98C9-339C226D161D}" presName="node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DCBEC512-370C-4A04-96FC-41F44AF49048}" type="pres">
      <dgm:prSet presAssocID="{9C9467F6-06AF-47BF-9FD4-DC99B1936C0D}" presName="sibTrans" presStyleLbl="node1" presStyleIdx="1" presStyleCnt="2"/>
      <dgm:spPr/>
      <dgm:t>
        <a:bodyPr/>
        <a:lstStyle/>
        <a:p>
          <a:endParaRPr lang="it-IT"/>
        </a:p>
      </dgm:t>
    </dgm:pt>
  </dgm:ptLst>
  <dgm:cxnLst>
    <dgm:cxn modelId="{9DC97E05-FD9D-4E24-AD87-1B3FA8FE09B0}" type="presOf" srcId="{8841A1EE-68B8-4D43-AD01-93DBD632ECCD}" destId="{2C93A323-EF6C-4210-9C0F-EE420493CF1F}" srcOrd="0" destOrd="0" presId="urn:microsoft.com/office/officeart/2005/8/layout/cycle1"/>
    <dgm:cxn modelId="{28DD0DB3-69E6-438D-A15D-3F6E68D82F3D}" type="presOf" srcId="{809AAD15-513E-470F-81DC-BEA4AF967F9C}" destId="{5D531309-B606-4562-A893-E2E3AB634688}" srcOrd="0" destOrd="0" presId="urn:microsoft.com/office/officeart/2005/8/layout/cycle1"/>
    <dgm:cxn modelId="{2C224B2C-A2A9-4800-9545-02F2C1B92201}" type="presOf" srcId="{BA6CC3DC-BEFC-49A0-98C9-339C226D161D}" destId="{7E916B30-CA20-4029-80C0-595329307210}" srcOrd="0" destOrd="0" presId="urn:microsoft.com/office/officeart/2005/8/layout/cycle1"/>
    <dgm:cxn modelId="{4DEDB84B-A324-4229-8E33-A7F4BC1A17AE}" type="presOf" srcId="{9C9467F6-06AF-47BF-9FD4-DC99B1936C0D}" destId="{DCBEC512-370C-4A04-96FC-41F44AF49048}" srcOrd="0" destOrd="0" presId="urn:microsoft.com/office/officeart/2005/8/layout/cycle1"/>
    <dgm:cxn modelId="{7FE701A8-FBDB-4673-93F6-EFD964EC4EF8}" srcId="{2D042BDC-AD83-4C35-91DD-13A8E85BF6A3}" destId="{BA6CC3DC-BEFC-49A0-98C9-339C226D161D}" srcOrd="1" destOrd="0" parTransId="{A76E79C8-7D69-46D0-BD7E-22BB821E1FB2}" sibTransId="{9C9467F6-06AF-47BF-9FD4-DC99B1936C0D}"/>
    <dgm:cxn modelId="{390D0365-BB50-4425-889B-43150EF38AB1}" srcId="{2D042BDC-AD83-4C35-91DD-13A8E85BF6A3}" destId="{809AAD15-513E-470F-81DC-BEA4AF967F9C}" srcOrd="0" destOrd="0" parTransId="{70DF0225-C5E0-44E8-B6FC-831184E22EEE}" sibTransId="{8841A1EE-68B8-4D43-AD01-93DBD632ECCD}"/>
    <dgm:cxn modelId="{2733310C-F321-4FAB-9C7B-838AF0E00134}" type="presOf" srcId="{2D042BDC-AD83-4C35-91DD-13A8E85BF6A3}" destId="{1B2A5838-F97F-42FF-9C23-152E690A6E3D}" srcOrd="0" destOrd="0" presId="urn:microsoft.com/office/officeart/2005/8/layout/cycle1"/>
    <dgm:cxn modelId="{268531FA-C2D7-4A9E-A090-75C3714AEC5B}" type="presParOf" srcId="{1B2A5838-F97F-42FF-9C23-152E690A6E3D}" destId="{E92D3236-3FCA-43E5-8521-F6C6504081B8}" srcOrd="0" destOrd="0" presId="urn:microsoft.com/office/officeart/2005/8/layout/cycle1"/>
    <dgm:cxn modelId="{CE6F7874-3885-4000-B544-A0686449E803}" type="presParOf" srcId="{1B2A5838-F97F-42FF-9C23-152E690A6E3D}" destId="{5D531309-B606-4562-A893-E2E3AB634688}" srcOrd="1" destOrd="0" presId="urn:microsoft.com/office/officeart/2005/8/layout/cycle1"/>
    <dgm:cxn modelId="{97B38021-E10A-44DF-8109-5561315EF5BF}" type="presParOf" srcId="{1B2A5838-F97F-42FF-9C23-152E690A6E3D}" destId="{2C93A323-EF6C-4210-9C0F-EE420493CF1F}" srcOrd="2" destOrd="0" presId="urn:microsoft.com/office/officeart/2005/8/layout/cycle1"/>
    <dgm:cxn modelId="{B5BA588F-A4BE-4444-B8E2-31143291F092}" type="presParOf" srcId="{1B2A5838-F97F-42FF-9C23-152E690A6E3D}" destId="{D0933CD7-97E7-4737-B90E-AAE4A2DCA700}" srcOrd="3" destOrd="0" presId="urn:microsoft.com/office/officeart/2005/8/layout/cycle1"/>
    <dgm:cxn modelId="{916541D0-E16C-44B0-AAB6-D86D2391FC12}" type="presParOf" srcId="{1B2A5838-F97F-42FF-9C23-152E690A6E3D}" destId="{7E916B30-CA20-4029-80C0-595329307210}" srcOrd="4" destOrd="0" presId="urn:microsoft.com/office/officeart/2005/8/layout/cycle1"/>
    <dgm:cxn modelId="{5DBCCC06-2CF6-4E06-9BB6-6297633CFFE5}" type="presParOf" srcId="{1B2A5838-F97F-42FF-9C23-152E690A6E3D}" destId="{DCBEC512-370C-4A04-96FC-41F44AF49048}" srcOrd="5" destOrd="0" presId="urn:microsoft.com/office/officeart/2005/8/layout/cycle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D7F18456-9C79-40CA-95CB-377E044FAE7F}" type="doc">
      <dgm:prSet loTypeId="urn:microsoft.com/office/officeart/2005/8/layout/radial6" loCatId="cycle" qsTypeId="urn:microsoft.com/office/officeart/2005/8/quickstyle/simple1" qsCatId="simple" csTypeId="urn:microsoft.com/office/officeart/2005/8/colors/accent1_1" csCatId="accent1" phldr="1"/>
      <dgm:spPr/>
      <dgm:t>
        <a:bodyPr/>
        <a:lstStyle/>
        <a:p>
          <a:endParaRPr lang="it-IT"/>
        </a:p>
      </dgm:t>
    </dgm:pt>
    <dgm:pt modelId="{B0BD5206-3353-4B21-B809-8514C7701EE4}">
      <dgm:prSet phldrT="[Testo]"/>
      <dgm:spPr/>
      <dgm:t>
        <a:bodyPr/>
        <a:lstStyle/>
        <a:p>
          <a:r>
            <a:rPr lang="it-IT" b="1" dirty="0" smtClean="0">
              <a:solidFill>
                <a:srgbClr val="FF0000"/>
              </a:solidFill>
            </a:rPr>
            <a:t>Coesione sociale</a:t>
          </a:r>
          <a:endParaRPr lang="it-IT" b="1" dirty="0">
            <a:solidFill>
              <a:srgbClr val="FF0000"/>
            </a:solidFill>
          </a:endParaRPr>
        </a:p>
      </dgm:t>
    </dgm:pt>
    <dgm:pt modelId="{81660671-627C-4F46-99D4-88DC8E270F21}" type="parTrans" cxnId="{6452B30C-BDB2-4D24-8702-D2F2CD598EAC}">
      <dgm:prSet/>
      <dgm:spPr/>
      <dgm:t>
        <a:bodyPr/>
        <a:lstStyle/>
        <a:p>
          <a:endParaRPr lang="it-IT"/>
        </a:p>
      </dgm:t>
    </dgm:pt>
    <dgm:pt modelId="{8ED1EE5E-9609-4747-B4B5-37C93ED402AA}" type="sibTrans" cxnId="{6452B30C-BDB2-4D24-8702-D2F2CD598EAC}">
      <dgm:prSet/>
      <dgm:spPr/>
      <dgm:t>
        <a:bodyPr/>
        <a:lstStyle/>
        <a:p>
          <a:endParaRPr lang="it-IT"/>
        </a:p>
      </dgm:t>
    </dgm:pt>
    <dgm:pt modelId="{2F882EA6-259A-47D4-B52A-0FB35A44D91D}">
      <dgm:prSet phldrT="[Testo]"/>
      <dgm:spPr>
        <a:ln>
          <a:solidFill>
            <a:srgbClr val="FF0000"/>
          </a:solidFill>
        </a:ln>
      </dgm:spPr>
      <dgm:t>
        <a:bodyPr/>
        <a:lstStyle/>
        <a:p>
          <a:r>
            <a:rPr lang="it-IT" dirty="0" smtClean="0"/>
            <a:t>Coesione politica</a:t>
          </a:r>
          <a:endParaRPr lang="it-IT" dirty="0"/>
        </a:p>
      </dgm:t>
    </dgm:pt>
    <dgm:pt modelId="{D8A561AD-204E-4B1B-B785-F3D392F12749}" type="parTrans" cxnId="{186882E7-358A-480E-A169-E09EBF51FD68}">
      <dgm:prSet/>
      <dgm:spPr/>
      <dgm:t>
        <a:bodyPr/>
        <a:lstStyle/>
        <a:p>
          <a:endParaRPr lang="it-IT"/>
        </a:p>
      </dgm:t>
    </dgm:pt>
    <dgm:pt modelId="{28CF130E-4075-4A0C-B7B2-BC59E7317164}" type="sibTrans" cxnId="{186882E7-358A-480E-A169-E09EBF51FD68}">
      <dgm:prSet/>
      <dgm:spPr/>
      <dgm:t>
        <a:bodyPr/>
        <a:lstStyle/>
        <a:p>
          <a:endParaRPr lang="it-IT"/>
        </a:p>
      </dgm:t>
    </dgm:pt>
    <dgm:pt modelId="{3A388715-D879-48E2-AD9E-7B56A3BAFEE5}">
      <dgm:prSet phldrT="[Testo]"/>
      <dgm:spPr>
        <a:ln>
          <a:solidFill>
            <a:srgbClr val="FFC000"/>
          </a:solidFill>
        </a:ln>
      </dgm:spPr>
      <dgm:t>
        <a:bodyPr/>
        <a:lstStyle/>
        <a:p>
          <a:r>
            <a:rPr lang="it-IT" dirty="0" smtClean="0"/>
            <a:t>Coesione culturale </a:t>
          </a:r>
          <a:endParaRPr lang="it-IT" dirty="0"/>
        </a:p>
      </dgm:t>
    </dgm:pt>
    <dgm:pt modelId="{2D7D71C1-B7D1-4A11-979C-E194BB182384}" type="parTrans" cxnId="{3D5B83DD-8429-4D6D-A121-89D91D4F633B}">
      <dgm:prSet/>
      <dgm:spPr/>
      <dgm:t>
        <a:bodyPr/>
        <a:lstStyle/>
        <a:p>
          <a:endParaRPr lang="it-IT"/>
        </a:p>
      </dgm:t>
    </dgm:pt>
    <dgm:pt modelId="{53DFDDC1-BCC6-471A-947D-02D6ED265D83}" type="sibTrans" cxnId="{3D5B83DD-8429-4D6D-A121-89D91D4F633B}">
      <dgm:prSet/>
      <dgm:spPr/>
      <dgm:t>
        <a:bodyPr/>
        <a:lstStyle/>
        <a:p>
          <a:endParaRPr lang="it-IT"/>
        </a:p>
      </dgm:t>
    </dgm:pt>
    <dgm:pt modelId="{2ED394A9-7329-4F4D-B587-4A62498D3C19}">
      <dgm:prSet phldrT="[Testo]"/>
      <dgm:spPr>
        <a:ln>
          <a:solidFill>
            <a:srgbClr val="002060"/>
          </a:solidFill>
        </a:ln>
      </dgm:spPr>
      <dgm:t>
        <a:bodyPr/>
        <a:lstStyle/>
        <a:p>
          <a:r>
            <a:rPr lang="it-IT" dirty="0" smtClean="0"/>
            <a:t>Benessere economico</a:t>
          </a:r>
          <a:endParaRPr lang="it-IT" dirty="0"/>
        </a:p>
      </dgm:t>
    </dgm:pt>
    <dgm:pt modelId="{6E585D41-9FA9-4C20-A2A0-869BC6BADA05}" type="parTrans" cxnId="{76A4BEB9-A1B5-40C1-B1C6-DFF431314407}">
      <dgm:prSet/>
      <dgm:spPr/>
      <dgm:t>
        <a:bodyPr/>
        <a:lstStyle/>
        <a:p>
          <a:endParaRPr lang="it-IT"/>
        </a:p>
      </dgm:t>
    </dgm:pt>
    <dgm:pt modelId="{55AD8EBD-C53C-4B6F-9BED-7D087E0B38CB}" type="sibTrans" cxnId="{76A4BEB9-A1B5-40C1-B1C6-DFF431314407}">
      <dgm:prSet/>
      <dgm:spPr/>
      <dgm:t>
        <a:bodyPr/>
        <a:lstStyle/>
        <a:p>
          <a:endParaRPr lang="it-IT"/>
        </a:p>
      </dgm:t>
    </dgm:pt>
    <dgm:pt modelId="{7F35DABB-302C-4FBE-9498-75D054D81A9C}">
      <dgm:prSet phldrT="[Testo]"/>
      <dgm:spPr>
        <a:ln>
          <a:solidFill>
            <a:srgbClr val="7030A0"/>
          </a:solidFill>
        </a:ln>
      </dgm:spPr>
      <dgm:t>
        <a:bodyPr/>
        <a:lstStyle/>
        <a:p>
          <a:r>
            <a:rPr lang="it-IT" dirty="0" smtClean="0"/>
            <a:t>Benessere sociale</a:t>
          </a:r>
          <a:endParaRPr lang="it-IT" dirty="0"/>
        </a:p>
      </dgm:t>
    </dgm:pt>
    <dgm:pt modelId="{3497BE07-C7A0-4202-B6DC-36284E7D1AF4}" type="parTrans" cxnId="{E8ABC191-D3E5-4C83-8088-3F1B94B04D25}">
      <dgm:prSet/>
      <dgm:spPr/>
      <dgm:t>
        <a:bodyPr/>
        <a:lstStyle/>
        <a:p>
          <a:endParaRPr lang="it-IT"/>
        </a:p>
      </dgm:t>
    </dgm:pt>
    <dgm:pt modelId="{E2B34ADB-FFE5-4B06-A952-F7A357A009C0}" type="sibTrans" cxnId="{E8ABC191-D3E5-4C83-8088-3F1B94B04D25}">
      <dgm:prSet/>
      <dgm:spPr/>
      <dgm:t>
        <a:bodyPr/>
        <a:lstStyle/>
        <a:p>
          <a:endParaRPr lang="it-IT"/>
        </a:p>
      </dgm:t>
    </dgm:pt>
    <dgm:pt modelId="{1EBAF059-EC02-4F6D-BA9B-654A88CE4B60}" type="pres">
      <dgm:prSet presAssocID="{D7F18456-9C79-40CA-95CB-377E044FAE7F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it-IT"/>
        </a:p>
      </dgm:t>
    </dgm:pt>
    <dgm:pt modelId="{88A3108D-5418-45A4-937A-74E2EBBDAC9B}" type="pres">
      <dgm:prSet presAssocID="{B0BD5206-3353-4B21-B809-8514C7701EE4}" presName="centerShape" presStyleLbl="node0" presStyleIdx="0" presStyleCnt="1"/>
      <dgm:spPr/>
      <dgm:t>
        <a:bodyPr/>
        <a:lstStyle/>
        <a:p>
          <a:endParaRPr lang="it-IT"/>
        </a:p>
      </dgm:t>
    </dgm:pt>
    <dgm:pt modelId="{B2CCB40A-6CB6-43DB-8976-0B246DAE30E0}" type="pres">
      <dgm:prSet presAssocID="{2F882EA6-259A-47D4-B52A-0FB35A44D91D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68D0D4AF-79F5-4266-8F18-CB06CFBFBD33}" type="pres">
      <dgm:prSet presAssocID="{2F882EA6-259A-47D4-B52A-0FB35A44D91D}" presName="dummy" presStyleCnt="0"/>
      <dgm:spPr/>
    </dgm:pt>
    <dgm:pt modelId="{354EDD9F-D8E9-432B-8357-C5C8FB136F2E}" type="pres">
      <dgm:prSet presAssocID="{28CF130E-4075-4A0C-B7B2-BC59E7317164}" presName="sibTrans" presStyleLbl="sibTrans2D1" presStyleIdx="0" presStyleCnt="4"/>
      <dgm:spPr/>
      <dgm:t>
        <a:bodyPr/>
        <a:lstStyle/>
        <a:p>
          <a:endParaRPr lang="it-IT"/>
        </a:p>
      </dgm:t>
    </dgm:pt>
    <dgm:pt modelId="{6CB9F7DC-38E5-48C4-8ED2-C0216B2ED074}" type="pres">
      <dgm:prSet presAssocID="{3A388715-D879-48E2-AD9E-7B56A3BAFEE5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495FC68A-81F0-4652-A078-162F42BBC43E}" type="pres">
      <dgm:prSet presAssocID="{3A388715-D879-48E2-AD9E-7B56A3BAFEE5}" presName="dummy" presStyleCnt="0"/>
      <dgm:spPr/>
    </dgm:pt>
    <dgm:pt modelId="{9E87D341-2D02-421B-BF54-4810A758C342}" type="pres">
      <dgm:prSet presAssocID="{53DFDDC1-BCC6-471A-947D-02D6ED265D83}" presName="sibTrans" presStyleLbl="sibTrans2D1" presStyleIdx="1" presStyleCnt="4"/>
      <dgm:spPr/>
      <dgm:t>
        <a:bodyPr/>
        <a:lstStyle/>
        <a:p>
          <a:endParaRPr lang="it-IT"/>
        </a:p>
      </dgm:t>
    </dgm:pt>
    <dgm:pt modelId="{48343535-A6CF-45D6-8238-10B1D777A39A}" type="pres">
      <dgm:prSet presAssocID="{2ED394A9-7329-4F4D-B587-4A62498D3C19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3EE6FA53-D0E2-479E-BBB1-EAFEF26D0CED}" type="pres">
      <dgm:prSet presAssocID="{2ED394A9-7329-4F4D-B587-4A62498D3C19}" presName="dummy" presStyleCnt="0"/>
      <dgm:spPr/>
    </dgm:pt>
    <dgm:pt modelId="{44FBE51B-C772-4868-A6A7-574344EC161D}" type="pres">
      <dgm:prSet presAssocID="{55AD8EBD-C53C-4B6F-9BED-7D087E0B38CB}" presName="sibTrans" presStyleLbl="sibTrans2D1" presStyleIdx="2" presStyleCnt="4"/>
      <dgm:spPr/>
      <dgm:t>
        <a:bodyPr/>
        <a:lstStyle/>
        <a:p>
          <a:endParaRPr lang="it-IT"/>
        </a:p>
      </dgm:t>
    </dgm:pt>
    <dgm:pt modelId="{FEE00B1A-F7A4-4851-A249-6733C07CAEDC}" type="pres">
      <dgm:prSet presAssocID="{7F35DABB-302C-4FBE-9498-75D054D81A9C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it-IT"/>
        </a:p>
      </dgm:t>
    </dgm:pt>
    <dgm:pt modelId="{219E190C-2606-4071-AB5C-7A9651A8B159}" type="pres">
      <dgm:prSet presAssocID="{7F35DABB-302C-4FBE-9498-75D054D81A9C}" presName="dummy" presStyleCnt="0"/>
      <dgm:spPr/>
    </dgm:pt>
    <dgm:pt modelId="{72315255-2D2E-47A0-9380-0C2B67A5698F}" type="pres">
      <dgm:prSet presAssocID="{E2B34ADB-FFE5-4B06-A952-F7A357A009C0}" presName="sibTrans" presStyleLbl="sibTrans2D1" presStyleIdx="3" presStyleCnt="4"/>
      <dgm:spPr/>
      <dgm:t>
        <a:bodyPr/>
        <a:lstStyle/>
        <a:p>
          <a:endParaRPr lang="it-IT"/>
        </a:p>
      </dgm:t>
    </dgm:pt>
  </dgm:ptLst>
  <dgm:cxnLst>
    <dgm:cxn modelId="{E8ABC191-D3E5-4C83-8088-3F1B94B04D25}" srcId="{B0BD5206-3353-4B21-B809-8514C7701EE4}" destId="{7F35DABB-302C-4FBE-9498-75D054D81A9C}" srcOrd="3" destOrd="0" parTransId="{3497BE07-C7A0-4202-B6DC-36284E7D1AF4}" sibTransId="{E2B34ADB-FFE5-4B06-A952-F7A357A009C0}"/>
    <dgm:cxn modelId="{0C82F6F7-BEDD-4B62-9E3D-A26C5031C59C}" type="presOf" srcId="{2ED394A9-7329-4F4D-B587-4A62498D3C19}" destId="{48343535-A6CF-45D6-8238-10B1D777A39A}" srcOrd="0" destOrd="0" presId="urn:microsoft.com/office/officeart/2005/8/layout/radial6"/>
    <dgm:cxn modelId="{3D5B83DD-8429-4D6D-A121-89D91D4F633B}" srcId="{B0BD5206-3353-4B21-B809-8514C7701EE4}" destId="{3A388715-D879-48E2-AD9E-7B56A3BAFEE5}" srcOrd="1" destOrd="0" parTransId="{2D7D71C1-B7D1-4A11-979C-E194BB182384}" sibTransId="{53DFDDC1-BCC6-471A-947D-02D6ED265D83}"/>
    <dgm:cxn modelId="{AA585DDF-B656-42CA-8C4D-516C073A744A}" type="presOf" srcId="{3A388715-D879-48E2-AD9E-7B56A3BAFEE5}" destId="{6CB9F7DC-38E5-48C4-8ED2-C0216B2ED074}" srcOrd="0" destOrd="0" presId="urn:microsoft.com/office/officeart/2005/8/layout/radial6"/>
    <dgm:cxn modelId="{C7E18097-98A6-4938-A74E-059B6FE0EBA0}" type="presOf" srcId="{7F35DABB-302C-4FBE-9498-75D054D81A9C}" destId="{FEE00B1A-F7A4-4851-A249-6733C07CAEDC}" srcOrd="0" destOrd="0" presId="urn:microsoft.com/office/officeart/2005/8/layout/radial6"/>
    <dgm:cxn modelId="{158CB1F3-A01C-4A4B-9763-C5AE4C4FA4D7}" type="presOf" srcId="{28CF130E-4075-4A0C-B7B2-BC59E7317164}" destId="{354EDD9F-D8E9-432B-8357-C5C8FB136F2E}" srcOrd="0" destOrd="0" presId="urn:microsoft.com/office/officeart/2005/8/layout/radial6"/>
    <dgm:cxn modelId="{186882E7-358A-480E-A169-E09EBF51FD68}" srcId="{B0BD5206-3353-4B21-B809-8514C7701EE4}" destId="{2F882EA6-259A-47D4-B52A-0FB35A44D91D}" srcOrd="0" destOrd="0" parTransId="{D8A561AD-204E-4B1B-B785-F3D392F12749}" sibTransId="{28CF130E-4075-4A0C-B7B2-BC59E7317164}"/>
    <dgm:cxn modelId="{9907A8DF-B860-4E16-B50E-4A504F5746BD}" type="presOf" srcId="{53DFDDC1-BCC6-471A-947D-02D6ED265D83}" destId="{9E87D341-2D02-421B-BF54-4810A758C342}" srcOrd="0" destOrd="0" presId="urn:microsoft.com/office/officeart/2005/8/layout/radial6"/>
    <dgm:cxn modelId="{DACB56B6-8DE3-4009-9A41-5EAEDADDF357}" type="presOf" srcId="{2F882EA6-259A-47D4-B52A-0FB35A44D91D}" destId="{B2CCB40A-6CB6-43DB-8976-0B246DAE30E0}" srcOrd="0" destOrd="0" presId="urn:microsoft.com/office/officeart/2005/8/layout/radial6"/>
    <dgm:cxn modelId="{3488F5D9-F149-450E-9259-969C71814606}" type="presOf" srcId="{E2B34ADB-FFE5-4B06-A952-F7A357A009C0}" destId="{72315255-2D2E-47A0-9380-0C2B67A5698F}" srcOrd="0" destOrd="0" presId="urn:microsoft.com/office/officeart/2005/8/layout/radial6"/>
    <dgm:cxn modelId="{2496CC7E-9ECF-4839-83FF-DCB01A3E5DA8}" type="presOf" srcId="{B0BD5206-3353-4B21-B809-8514C7701EE4}" destId="{88A3108D-5418-45A4-937A-74E2EBBDAC9B}" srcOrd="0" destOrd="0" presId="urn:microsoft.com/office/officeart/2005/8/layout/radial6"/>
    <dgm:cxn modelId="{76A4BEB9-A1B5-40C1-B1C6-DFF431314407}" srcId="{B0BD5206-3353-4B21-B809-8514C7701EE4}" destId="{2ED394A9-7329-4F4D-B587-4A62498D3C19}" srcOrd="2" destOrd="0" parTransId="{6E585D41-9FA9-4C20-A2A0-869BC6BADA05}" sibTransId="{55AD8EBD-C53C-4B6F-9BED-7D087E0B38CB}"/>
    <dgm:cxn modelId="{C89902A7-B3D5-4659-B471-25BD299AD4AA}" type="presOf" srcId="{55AD8EBD-C53C-4B6F-9BED-7D087E0B38CB}" destId="{44FBE51B-C772-4868-A6A7-574344EC161D}" srcOrd="0" destOrd="0" presId="urn:microsoft.com/office/officeart/2005/8/layout/radial6"/>
    <dgm:cxn modelId="{FEE4C991-6334-4020-8E78-C220D7382425}" type="presOf" srcId="{D7F18456-9C79-40CA-95CB-377E044FAE7F}" destId="{1EBAF059-EC02-4F6D-BA9B-654A88CE4B60}" srcOrd="0" destOrd="0" presId="urn:microsoft.com/office/officeart/2005/8/layout/radial6"/>
    <dgm:cxn modelId="{6452B30C-BDB2-4D24-8702-D2F2CD598EAC}" srcId="{D7F18456-9C79-40CA-95CB-377E044FAE7F}" destId="{B0BD5206-3353-4B21-B809-8514C7701EE4}" srcOrd="0" destOrd="0" parTransId="{81660671-627C-4F46-99D4-88DC8E270F21}" sibTransId="{8ED1EE5E-9609-4747-B4B5-37C93ED402AA}"/>
    <dgm:cxn modelId="{887DD063-C833-4306-B2F4-1C13F49865C7}" type="presParOf" srcId="{1EBAF059-EC02-4F6D-BA9B-654A88CE4B60}" destId="{88A3108D-5418-45A4-937A-74E2EBBDAC9B}" srcOrd="0" destOrd="0" presId="urn:microsoft.com/office/officeart/2005/8/layout/radial6"/>
    <dgm:cxn modelId="{B11DCD95-1EBF-4008-BD6E-70DD8DE273D2}" type="presParOf" srcId="{1EBAF059-EC02-4F6D-BA9B-654A88CE4B60}" destId="{B2CCB40A-6CB6-43DB-8976-0B246DAE30E0}" srcOrd="1" destOrd="0" presId="urn:microsoft.com/office/officeart/2005/8/layout/radial6"/>
    <dgm:cxn modelId="{1EEC7CA3-6BF3-4974-B1B2-AE7EF876C034}" type="presParOf" srcId="{1EBAF059-EC02-4F6D-BA9B-654A88CE4B60}" destId="{68D0D4AF-79F5-4266-8F18-CB06CFBFBD33}" srcOrd="2" destOrd="0" presId="urn:microsoft.com/office/officeart/2005/8/layout/radial6"/>
    <dgm:cxn modelId="{DE635F18-4167-4AB8-8199-21042DEE65DC}" type="presParOf" srcId="{1EBAF059-EC02-4F6D-BA9B-654A88CE4B60}" destId="{354EDD9F-D8E9-432B-8357-C5C8FB136F2E}" srcOrd="3" destOrd="0" presId="urn:microsoft.com/office/officeart/2005/8/layout/radial6"/>
    <dgm:cxn modelId="{99264BDA-281E-4FBE-BD6D-5124A0D12831}" type="presParOf" srcId="{1EBAF059-EC02-4F6D-BA9B-654A88CE4B60}" destId="{6CB9F7DC-38E5-48C4-8ED2-C0216B2ED074}" srcOrd="4" destOrd="0" presId="urn:microsoft.com/office/officeart/2005/8/layout/radial6"/>
    <dgm:cxn modelId="{32389D34-D445-43E5-879E-5D74C8C321BE}" type="presParOf" srcId="{1EBAF059-EC02-4F6D-BA9B-654A88CE4B60}" destId="{495FC68A-81F0-4652-A078-162F42BBC43E}" srcOrd="5" destOrd="0" presId="urn:microsoft.com/office/officeart/2005/8/layout/radial6"/>
    <dgm:cxn modelId="{F6609098-7B2F-460D-9934-F47EEB4FED02}" type="presParOf" srcId="{1EBAF059-EC02-4F6D-BA9B-654A88CE4B60}" destId="{9E87D341-2D02-421B-BF54-4810A758C342}" srcOrd="6" destOrd="0" presId="urn:microsoft.com/office/officeart/2005/8/layout/radial6"/>
    <dgm:cxn modelId="{E6765A7F-F443-415E-BA90-2A761F4972BC}" type="presParOf" srcId="{1EBAF059-EC02-4F6D-BA9B-654A88CE4B60}" destId="{48343535-A6CF-45D6-8238-10B1D777A39A}" srcOrd="7" destOrd="0" presId="urn:microsoft.com/office/officeart/2005/8/layout/radial6"/>
    <dgm:cxn modelId="{E57942E9-028D-4814-9830-881A221BC249}" type="presParOf" srcId="{1EBAF059-EC02-4F6D-BA9B-654A88CE4B60}" destId="{3EE6FA53-D0E2-479E-BBB1-EAFEF26D0CED}" srcOrd="8" destOrd="0" presId="urn:microsoft.com/office/officeart/2005/8/layout/radial6"/>
    <dgm:cxn modelId="{296D2B06-454C-4DCD-BDE5-E3E99E1F710C}" type="presParOf" srcId="{1EBAF059-EC02-4F6D-BA9B-654A88CE4B60}" destId="{44FBE51B-C772-4868-A6A7-574344EC161D}" srcOrd="9" destOrd="0" presId="urn:microsoft.com/office/officeart/2005/8/layout/radial6"/>
    <dgm:cxn modelId="{66D098FD-17AA-4DDC-9EED-B7244CD16C66}" type="presParOf" srcId="{1EBAF059-EC02-4F6D-BA9B-654A88CE4B60}" destId="{FEE00B1A-F7A4-4851-A249-6733C07CAEDC}" srcOrd="10" destOrd="0" presId="urn:microsoft.com/office/officeart/2005/8/layout/radial6"/>
    <dgm:cxn modelId="{F65296BA-63DA-4FC4-94BF-4C02C99D0934}" type="presParOf" srcId="{1EBAF059-EC02-4F6D-BA9B-654A88CE4B60}" destId="{219E190C-2606-4071-AB5C-7A9651A8B159}" srcOrd="11" destOrd="0" presId="urn:microsoft.com/office/officeart/2005/8/layout/radial6"/>
    <dgm:cxn modelId="{5A67164D-3274-4301-9A03-2DD967DD836A}" type="presParOf" srcId="{1EBAF059-EC02-4F6D-BA9B-654A88CE4B60}" destId="{72315255-2D2E-47A0-9380-0C2B67A5698F}" srcOrd="12" destOrd="0" presId="urn:microsoft.com/office/officeart/2005/8/layout/radial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377050B-B738-4C16-954A-843CC34AF2DC}">
      <dsp:nvSpPr>
        <dsp:cNvPr id="0" name=""/>
        <dsp:cNvSpPr/>
      </dsp:nvSpPr>
      <dsp:spPr>
        <a:xfrm>
          <a:off x="343333" y="0"/>
          <a:ext cx="3891113" cy="3932850"/>
        </a:xfrm>
        <a:prstGeom prst="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36A4725-6228-4FB8-B82B-64551DAFA3A7}">
      <dsp:nvSpPr>
        <dsp:cNvPr id="0" name=""/>
        <dsp:cNvSpPr/>
      </dsp:nvSpPr>
      <dsp:spPr>
        <a:xfrm>
          <a:off x="4917" y="1179855"/>
          <a:ext cx="1473472" cy="1573140"/>
        </a:xfrm>
        <a:prstGeom prst="roundRect">
          <a:avLst/>
        </a:prstGeom>
        <a:solidFill>
          <a:schemeClr val="accent6">
            <a:lumMod val="60000"/>
            <a:lumOff val="4000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500" kern="1200" dirty="0" smtClean="0"/>
            <a:t>Benessere familiare e sociale</a:t>
          </a:r>
          <a:endParaRPr lang="it-IT" sz="1500" kern="1200" dirty="0"/>
        </a:p>
      </dsp:txBody>
      <dsp:txXfrm>
        <a:off x="76846" y="1251784"/>
        <a:ext cx="1329614" cy="1429282"/>
      </dsp:txXfrm>
    </dsp:sp>
    <dsp:sp modelId="{6E26DA21-750F-4D10-9CA1-A8F4BF48EC1B}">
      <dsp:nvSpPr>
        <dsp:cNvPr id="0" name=""/>
        <dsp:cNvSpPr/>
      </dsp:nvSpPr>
      <dsp:spPr>
        <a:xfrm>
          <a:off x="1552153" y="1179855"/>
          <a:ext cx="1473472" cy="1573140"/>
        </a:xfrm>
        <a:prstGeom prst="roundRect">
          <a:avLst/>
        </a:prstGeom>
        <a:solidFill>
          <a:schemeClr val="bg2">
            <a:lumMod val="5000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500" kern="1200" dirty="0" smtClean="0"/>
            <a:t>Capitale sociale</a:t>
          </a:r>
          <a:endParaRPr lang="it-IT" sz="1500" kern="1200" dirty="0"/>
        </a:p>
      </dsp:txBody>
      <dsp:txXfrm>
        <a:off x="1624082" y="1251784"/>
        <a:ext cx="1329614" cy="1429282"/>
      </dsp:txXfrm>
    </dsp:sp>
    <dsp:sp modelId="{3165DAD7-4A52-4B4A-894A-28DDE64E6997}">
      <dsp:nvSpPr>
        <dsp:cNvPr id="0" name=""/>
        <dsp:cNvSpPr/>
      </dsp:nvSpPr>
      <dsp:spPr>
        <a:xfrm>
          <a:off x="3099389" y="1179855"/>
          <a:ext cx="1473472" cy="1573140"/>
        </a:xfrm>
        <a:prstGeom prst="roundRect">
          <a:avLst/>
        </a:prstGeom>
        <a:solidFill>
          <a:schemeClr val="accent4">
            <a:lumMod val="60000"/>
            <a:lumOff val="4000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7150" tIns="57150" rIns="57150" bIns="57150" numCol="1" spcCol="1270" anchor="ctr" anchorCtr="0">
          <a:noAutofit/>
        </a:bodyPr>
        <a:lstStyle/>
        <a:p>
          <a:pPr lvl="0" algn="ctr" defTabSz="6667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500" kern="1200" dirty="0" smtClean="0"/>
            <a:t>Integrazione sociale</a:t>
          </a:r>
          <a:endParaRPr lang="it-IT" sz="1500" kern="1200" dirty="0"/>
        </a:p>
      </dsp:txBody>
      <dsp:txXfrm>
        <a:off x="3171318" y="1251784"/>
        <a:ext cx="1329614" cy="142928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D531309-B606-4562-A893-E2E3AB634688}">
      <dsp:nvSpPr>
        <dsp:cNvPr id="0" name=""/>
        <dsp:cNvSpPr/>
      </dsp:nvSpPr>
      <dsp:spPr>
        <a:xfrm>
          <a:off x="2686544" y="860787"/>
          <a:ext cx="1631225" cy="16312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20" tIns="33020" rIns="33020" bIns="3302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600" b="1" kern="1200" dirty="0" smtClean="0">
              <a:solidFill>
                <a:srgbClr val="002060"/>
              </a:solidFill>
            </a:rPr>
            <a:t>Coesione sociale</a:t>
          </a:r>
          <a:endParaRPr lang="it-IT" sz="2600" b="1" kern="1200" dirty="0">
            <a:solidFill>
              <a:srgbClr val="002060"/>
            </a:solidFill>
          </a:endParaRPr>
        </a:p>
      </dsp:txBody>
      <dsp:txXfrm>
        <a:off x="2686544" y="860787"/>
        <a:ext cx="1631225" cy="1631225"/>
      </dsp:txXfrm>
    </dsp:sp>
    <dsp:sp modelId="{2C93A323-EF6C-4210-9C0F-EE420493CF1F}">
      <dsp:nvSpPr>
        <dsp:cNvPr id="0" name=""/>
        <dsp:cNvSpPr/>
      </dsp:nvSpPr>
      <dsp:spPr>
        <a:xfrm>
          <a:off x="491883" y="-1035"/>
          <a:ext cx="3354870" cy="3354870"/>
        </a:xfrm>
        <a:prstGeom prst="circularArrow">
          <a:avLst>
            <a:gd name="adj1" fmla="val 9481"/>
            <a:gd name="adj2" fmla="val 684829"/>
            <a:gd name="adj3" fmla="val 7851391"/>
            <a:gd name="adj4" fmla="val 2263780"/>
            <a:gd name="adj5" fmla="val 11062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E916B30-CA20-4029-80C0-595329307210}">
      <dsp:nvSpPr>
        <dsp:cNvPr id="0" name=""/>
        <dsp:cNvSpPr/>
      </dsp:nvSpPr>
      <dsp:spPr>
        <a:xfrm>
          <a:off x="20866" y="860787"/>
          <a:ext cx="1631225" cy="163122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3020" tIns="33020" rIns="33020" bIns="33020" numCol="1" spcCol="1270" anchor="ctr" anchorCtr="0">
          <a:noAutofit/>
        </a:bodyPr>
        <a:lstStyle/>
        <a:p>
          <a:pPr lvl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600" b="1" kern="1200" dirty="0" smtClean="0">
              <a:solidFill>
                <a:srgbClr val="C00000"/>
              </a:solidFill>
            </a:rPr>
            <a:t>Sviluppo locale </a:t>
          </a:r>
          <a:endParaRPr lang="it-IT" sz="2600" b="1" kern="1200" dirty="0">
            <a:solidFill>
              <a:srgbClr val="C00000"/>
            </a:solidFill>
          </a:endParaRPr>
        </a:p>
      </dsp:txBody>
      <dsp:txXfrm>
        <a:off x="20866" y="860787"/>
        <a:ext cx="1631225" cy="1631225"/>
      </dsp:txXfrm>
    </dsp:sp>
    <dsp:sp modelId="{DCBEC512-370C-4A04-96FC-41F44AF49048}">
      <dsp:nvSpPr>
        <dsp:cNvPr id="0" name=""/>
        <dsp:cNvSpPr/>
      </dsp:nvSpPr>
      <dsp:spPr>
        <a:xfrm>
          <a:off x="491883" y="-1035"/>
          <a:ext cx="3354870" cy="3354870"/>
        </a:xfrm>
        <a:prstGeom prst="circularArrow">
          <a:avLst>
            <a:gd name="adj1" fmla="val 9481"/>
            <a:gd name="adj2" fmla="val 684829"/>
            <a:gd name="adj3" fmla="val 18651391"/>
            <a:gd name="adj4" fmla="val 13063780"/>
            <a:gd name="adj5" fmla="val 11062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2315255-2D2E-47A0-9380-0C2B67A5698F}">
      <dsp:nvSpPr>
        <dsp:cNvPr id="0" name=""/>
        <dsp:cNvSpPr/>
      </dsp:nvSpPr>
      <dsp:spPr>
        <a:xfrm>
          <a:off x="2855570" y="563885"/>
          <a:ext cx="3761470" cy="3761470"/>
        </a:xfrm>
        <a:prstGeom prst="blockArc">
          <a:avLst>
            <a:gd name="adj1" fmla="val 10800000"/>
            <a:gd name="adj2" fmla="val 16200000"/>
            <a:gd name="adj3" fmla="val 4642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4FBE51B-C772-4868-A6A7-574344EC161D}">
      <dsp:nvSpPr>
        <dsp:cNvPr id="0" name=""/>
        <dsp:cNvSpPr/>
      </dsp:nvSpPr>
      <dsp:spPr>
        <a:xfrm>
          <a:off x="2855570" y="563885"/>
          <a:ext cx="3761470" cy="3761470"/>
        </a:xfrm>
        <a:prstGeom prst="blockArc">
          <a:avLst>
            <a:gd name="adj1" fmla="val 5400000"/>
            <a:gd name="adj2" fmla="val 10800000"/>
            <a:gd name="adj3" fmla="val 4642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E87D341-2D02-421B-BF54-4810A758C342}">
      <dsp:nvSpPr>
        <dsp:cNvPr id="0" name=""/>
        <dsp:cNvSpPr/>
      </dsp:nvSpPr>
      <dsp:spPr>
        <a:xfrm>
          <a:off x="2855570" y="563885"/>
          <a:ext cx="3761470" cy="3761470"/>
        </a:xfrm>
        <a:prstGeom prst="blockArc">
          <a:avLst>
            <a:gd name="adj1" fmla="val 0"/>
            <a:gd name="adj2" fmla="val 5400000"/>
            <a:gd name="adj3" fmla="val 4642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54EDD9F-D8E9-432B-8357-C5C8FB136F2E}">
      <dsp:nvSpPr>
        <dsp:cNvPr id="0" name=""/>
        <dsp:cNvSpPr/>
      </dsp:nvSpPr>
      <dsp:spPr>
        <a:xfrm>
          <a:off x="2855570" y="563885"/>
          <a:ext cx="3761470" cy="3761470"/>
        </a:xfrm>
        <a:prstGeom prst="blockArc">
          <a:avLst>
            <a:gd name="adj1" fmla="val 16200000"/>
            <a:gd name="adj2" fmla="val 0"/>
            <a:gd name="adj3" fmla="val 4642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8A3108D-5418-45A4-937A-74E2EBBDAC9B}">
      <dsp:nvSpPr>
        <dsp:cNvPr id="0" name=""/>
        <dsp:cNvSpPr/>
      </dsp:nvSpPr>
      <dsp:spPr>
        <a:xfrm>
          <a:off x="3870218" y="1578533"/>
          <a:ext cx="1732174" cy="1732174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2000" b="1" kern="1200" dirty="0" smtClean="0">
              <a:solidFill>
                <a:srgbClr val="FF0000"/>
              </a:solidFill>
            </a:rPr>
            <a:t>Coesione sociale</a:t>
          </a:r>
          <a:endParaRPr lang="it-IT" sz="2000" b="1" kern="1200" dirty="0">
            <a:solidFill>
              <a:srgbClr val="FF0000"/>
            </a:solidFill>
          </a:endParaRPr>
        </a:p>
      </dsp:txBody>
      <dsp:txXfrm>
        <a:off x="4123889" y="1832204"/>
        <a:ext cx="1224832" cy="1224832"/>
      </dsp:txXfrm>
    </dsp:sp>
    <dsp:sp modelId="{B2CCB40A-6CB6-43DB-8976-0B246DAE30E0}">
      <dsp:nvSpPr>
        <dsp:cNvPr id="0" name=""/>
        <dsp:cNvSpPr/>
      </dsp:nvSpPr>
      <dsp:spPr>
        <a:xfrm>
          <a:off x="4130044" y="1275"/>
          <a:ext cx="1212521" cy="1212521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rgbClr val="FF00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100" kern="1200" dirty="0" smtClean="0"/>
            <a:t>Coesione politica</a:t>
          </a:r>
          <a:endParaRPr lang="it-IT" sz="1100" kern="1200" dirty="0"/>
        </a:p>
      </dsp:txBody>
      <dsp:txXfrm>
        <a:off x="4307614" y="178845"/>
        <a:ext cx="857381" cy="857381"/>
      </dsp:txXfrm>
    </dsp:sp>
    <dsp:sp modelId="{6CB9F7DC-38E5-48C4-8ED2-C0216B2ED074}">
      <dsp:nvSpPr>
        <dsp:cNvPr id="0" name=""/>
        <dsp:cNvSpPr/>
      </dsp:nvSpPr>
      <dsp:spPr>
        <a:xfrm>
          <a:off x="5967128" y="1838359"/>
          <a:ext cx="1212521" cy="1212521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rgbClr val="FFC00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100" kern="1200" dirty="0" smtClean="0"/>
            <a:t>Coesione culturale </a:t>
          </a:r>
          <a:endParaRPr lang="it-IT" sz="1100" kern="1200" dirty="0"/>
        </a:p>
      </dsp:txBody>
      <dsp:txXfrm>
        <a:off x="6144698" y="2015929"/>
        <a:ext cx="857381" cy="857381"/>
      </dsp:txXfrm>
    </dsp:sp>
    <dsp:sp modelId="{48343535-A6CF-45D6-8238-10B1D777A39A}">
      <dsp:nvSpPr>
        <dsp:cNvPr id="0" name=""/>
        <dsp:cNvSpPr/>
      </dsp:nvSpPr>
      <dsp:spPr>
        <a:xfrm>
          <a:off x="4130044" y="3675443"/>
          <a:ext cx="1212521" cy="1212521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rgbClr val="00206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100" kern="1200" dirty="0" smtClean="0"/>
            <a:t>Benessere economico</a:t>
          </a:r>
          <a:endParaRPr lang="it-IT" sz="1100" kern="1200" dirty="0"/>
        </a:p>
      </dsp:txBody>
      <dsp:txXfrm>
        <a:off x="4307614" y="3853013"/>
        <a:ext cx="857381" cy="857381"/>
      </dsp:txXfrm>
    </dsp:sp>
    <dsp:sp modelId="{FEE00B1A-F7A4-4851-A249-6733C07CAEDC}">
      <dsp:nvSpPr>
        <dsp:cNvPr id="0" name=""/>
        <dsp:cNvSpPr/>
      </dsp:nvSpPr>
      <dsp:spPr>
        <a:xfrm>
          <a:off x="2292960" y="1838359"/>
          <a:ext cx="1212521" cy="1212521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rgbClr val="7030A0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lvl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t-IT" sz="1100" kern="1200" dirty="0" smtClean="0"/>
            <a:t>Benessere sociale</a:t>
          </a:r>
          <a:endParaRPr lang="it-IT" sz="1100" kern="1200" dirty="0"/>
        </a:p>
      </dsp:txBody>
      <dsp:txXfrm>
        <a:off x="2470530" y="2015929"/>
        <a:ext cx="857381" cy="85738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ycle1">
  <dgm:title val=""/>
  <dgm:desc val=""/>
  <dgm:catLst>
    <dgm:cat type="cycle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alg type="cycle">
          <dgm:param type="stAng" val="0"/>
          <dgm:param type="spanAng" val="360"/>
        </dgm:alg>
      </dgm:if>
      <dgm:else name="Name2">
        <dgm:alg type="cycle">
          <dgm:param type="stAng" val="0"/>
          <dgm:param type="spanAng" val="-360"/>
        </dgm:alg>
      </dgm:else>
    </dgm:choose>
    <dgm:shape xmlns:r="http://schemas.openxmlformats.org/officeDocument/2006/relationships" r:blip="">
      <dgm:adjLst/>
    </dgm:shape>
    <dgm:presOf/>
    <dgm:choose name="Name3">
      <dgm:if name="Name4" func="var" arg="dir" op="equ" val="norm">
        <dgm:constrLst>
          <dgm:constr type="diam" val="1"/>
          <dgm:constr type="w" for="ch" forName="node" refType="w"/>
          <dgm:constr type="w" for="ch" ptType="sibTrans" refType="w" refFor="ch" refForName="node" fact="0.5"/>
          <dgm:constr type="h" for="ch" ptType="sibTrans" op="equ"/>
          <dgm:constr type="diam" for="ch" ptType="sibTrans" refType="diam" op="equ"/>
          <dgm:constr type="sibSp" refType="w" refFor="ch" refForName="node" fact="0.15"/>
          <dgm:constr type="w" for="ch" forName="dummy" refType="sibSp" fact="2.8"/>
          <dgm:constr type="primFontSz" for="ch" forName="node" op="equ" val="65"/>
        </dgm:constrLst>
      </dgm:if>
      <dgm:else name="Name5">
        <dgm:constrLst>
          <dgm:constr type="diam" val="1"/>
          <dgm:constr type="w" for="ch" forName="node" refType="w"/>
          <dgm:constr type="w" for="ch" ptType="sibTrans" refType="w" refFor="ch" refForName="node" fact="0.5"/>
          <dgm:constr type="h" for="ch" ptType="sibTrans" op="equ"/>
          <dgm:constr type="diam" for="ch" ptType="sibTrans" refType="diam" op="equ" fact="-1"/>
          <dgm:constr type="sibSp" refType="w" refFor="ch" refForName="node" fact="0.15"/>
          <dgm:constr type="w" for="ch" forName="dummy" refType="sibSp" fact="2.8"/>
          <dgm:constr type="primFontSz" for="ch" forName="node" op="equ" val="65"/>
        </dgm:constrLst>
      </dgm:else>
    </dgm:choose>
    <dgm:ruleLst>
      <dgm:rule type="diam" val="INF" fact="NaN" max="NaN"/>
    </dgm:ruleLst>
    <dgm:forEach name="nodesForEach" axis="ch" ptType="node">
      <dgm:choose name="Name6">
        <dgm:if name="Name7" axis="par ch" ptType="doc node" func="cnt" op="gt" val="1">
          <dgm:layoutNode name="dummy">
            <dgm:alg type="sp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</dgm:constrLst>
            <dgm:ruleLst/>
          </dgm:layoutNode>
        </dgm:if>
        <dgm:else name="Name8"/>
      </dgm:choose>
      <dgm:layoutNode name="node" styleLbl="revTx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Name11" axis="followSib" ptType="sibTrans" hideLastTrans="0" cnt="1">
            <dgm:layoutNode name="sibTrans" styleLbl="node1">
              <dgm:alg type="conn">
                <dgm:param type="connRout" val="curve"/>
                <dgm:param type="begPts" val="radial"/>
                <dgm:param type="endPts" val="radial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65"/>
                <dgm:constr type="begPad"/>
                <dgm:constr type="endPad"/>
              </dgm:constrLst>
              <dgm:ruleLst/>
            </dgm:layoutNode>
          </dgm:forEach>
        </dgm:if>
        <dgm:else name="Name12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radial6">
  <dgm:title val=""/>
  <dgm:desc val=""/>
  <dgm:catLst>
    <dgm:cat type="cycle" pri="9000"/>
    <dgm:cat type="relationship" pri="2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choose name="Name3">
          <dgm:if name="Name4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5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6">
        <dgm:choose name="Name7">
          <dgm:if name="Name8" axis="ch ch" ptType="node node" st="1 1" cnt="1 0" func="cnt" op="lte" val="1">
            <dgm:alg type="cycle">
              <dgm:param type="stAng" val="-90"/>
              <dgm:param type="spanAng" val="360"/>
              <dgm:param type="ctrShpMap" val="fNode"/>
            </dgm:alg>
          </dgm:if>
          <dgm:else name="Name9">
            <dgm:alg type="cycle">
              <dgm:param type="stAng" val="0"/>
              <dgm:param type="spanAng" val="-360"/>
              <dgm:param type="ctrShpMap" val="fNode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10">
      <dgm:if name="Name11" func="var" arg="dir" op="equ" val="norm">
        <dgm:choose name="Name12">
          <dgm:if name="Name13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des" forName="oneNode" refType="primFontSz" refFor="ch" refForName="centerShape" op="lte" fact="0.95"/>
              <dgm:constr type="diam" for="ch" forName="singleconn" refType="diam" op="equ" fact="-1"/>
              <dgm:constr type="h" for="ch" forName="singleconn" refType="w" refFor="ch" refForName="oneComp" fact="0.24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4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forName="sibTrans" refType="diam" op="equ"/>
              <dgm:constr type="h" for="ch" forName="sibTrans" refType="w" refFor="ch" refForName="node" fact="0.24"/>
              <dgm:constr type="w" for="ch" forName="dummy" val="1"/>
            </dgm:constrLst>
          </dgm:else>
        </dgm:choose>
      </dgm:if>
      <dgm:else name="Name15">
        <dgm:choose name="Name16">
          <dgm:if name="Name17" axis="ch ch" ptType="node node" st="1 1" cnt="1 0" func="cnt" op="equ" val="1">
            <dgm:constrLst>
              <dgm:constr type="diam" val="170"/>
              <dgm:constr type="w" for="ch" forName="centerShape" refType="w"/>
              <dgm:constr type="w" for="ch" forName="oneComp" refType="w" refFor="ch" refForName="centerShape" op="equ" fact="0.7"/>
              <dgm:constr type="sp" refType="w" refFor="ch" refForName="oneComp" fact="0.3"/>
              <dgm:constr type="sibSp" refType="w" refFor="ch" refForName="oneComp" fact="0.3"/>
              <dgm:constr type="primFontSz" for="ch" forName="centerShape" val="65"/>
              <dgm:constr type="primFontSz" for="des" forName="oneNode" refType="primFontSz" refFor="ch" refForName="centerShape" fact="0.95"/>
              <dgm:constr type="primFontSz" for="ch" forName="oneNode" refType="primFontSz" refFor="ch" refForName="centerShape" op="lte" fact="0.95"/>
              <dgm:constr type="diam" for="ch" forName="singleconn" refType="diam"/>
              <dgm:constr type="h" for="ch" forName="singleconn" refType="w" refFor="ch" refForName="oneComp" fact="0.24"/>
              <dgm:constr type="diam" for="ch" refType="diam" op="equ"/>
              <dgm:constr type="w" for="ch" forName="dummya" refType="w" refFor="ch" refForName="oneComp" op="equ"/>
              <dgm:constr type="w" for="ch" forName="dummyb" refType="w" refFor="ch" refForName="oneComp" op="equ"/>
              <dgm:constr type="w" for="ch" forName="dummyc" refType="w" refFor="ch" refForName="oneComp" op="equ"/>
            </dgm:constrLst>
          </dgm:if>
          <dgm:else name="Name18">
            <dgm:constrLst>
              <dgm:constr type="diam" val="170"/>
              <dgm:constr type="w" for="ch" forName="centerShape" refType="w"/>
              <dgm:constr type="w" for="ch" forName="node" refType="w" refFor="ch" refForName="centerShape" op="equ" fact="0.7"/>
              <dgm:constr type="sp" refType="w" refFor="ch" refForName="node" fact="0.3"/>
              <dgm:constr type="sibSp" refType="w" refFor="ch" refForName="node" fact="0.3"/>
              <dgm:constr type="primFontSz" for="ch" forName="centerShape" val="65"/>
              <dgm:constr type="primFontSz" for="des" forName="node" refType="primFontSz" refFor="ch" refForName="centerShape" fact="0.78"/>
              <dgm:constr type="primFontSz" for="ch" forName="node" refType="primFontSz" refFor="ch" refForName="centerShape" op="lte" fact="0.95"/>
              <dgm:constr type="diam" for="ch" ptType="sibTrans" refType="diam" fact="-1"/>
              <dgm:constr type="h" for="ch" forName="sibTrans" refType="w" refFor="ch" refForName="node" fact="0.24"/>
              <dgm:constr type="diam" for="ch" refType="diam" op="equ" fact="-1"/>
              <dgm:constr type="w" for="ch" forName="dummy" val="1"/>
            </dgm:constrLst>
          </dgm:else>
        </dgm:choose>
      </dgm:else>
    </dgm:choose>
    <dgm:ruleLst>
      <dgm:rule type="diam" val="INF" fact="NaN" max="NaN"/>
    </dgm:ruleLst>
    <dgm:forEach name="Name19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20" axis="ch">
        <dgm:forEach name="Name21" axis="self" ptType="node">
          <dgm:choose name="Name22">
            <dgm:if name="Name23" axis="par ch" ptType="node node" func="cnt" op="gt" val="1">
              <dgm:layoutNode name="node" styleLbl="node1">
                <dgm:varLst>
                  <dgm:bulletEnabled val="1"/>
                </dgm:varLst>
                <dgm:alg type="tx">
                  <dgm:param type="txAnchorVertCh" val="mid"/>
                </dgm:alg>
                <dgm:shape xmlns:r="http://schemas.openxmlformats.org/officeDocument/2006/relationships" type="ellipse" r:blip="">
                  <dgm:adjLst/>
                </dgm:shape>
                <dgm:presOf axis="desOrSelf" ptType="node"/>
                <dgm:constrLst>
                  <dgm:constr type="h" refType="w"/>
                  <dgm:constr type="tMarg" refType="primFontSz" fact="0.1"/>
                  <dgm:constr type="bMarg" refType="primFontSz" fact="0.1"/>
                  <dgm:constr type="lMarg" refType="primFontSz" fact="0.1"/>
                  <dgm:constr type="rMarg" refType="primFontSz" fact="0.1"/>
                </dgm:constrLst>
                <dgm:ruleLst>
                  <dgm:rule type="primFontSz" val="5" fact="NaN" max="NaN"/>
                </dgm:ruleLst>
              </dgm:layoutNode>
              <dgm:layoutNode name="dummy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" axis="followSib" ptType="sibTrans" hideLastTrans="0" cnt="1">
                <dgm:layoutNode name="sibTrans" styleLbl="sibTrans2D1">
                  <dgm:alg type="conn">
                    <dgm:param type="connRout" val="curve"/>
                    <dgm:param type="begPts" val="ctr"/>
                    <dgm:param type="endPts" val="ctr"/>
                    <dgm:param type="begSty" val="noArr"/>
                    <dgm:param type="endSty" val="noArr"/>
                    <dgm:param type="dstNode" val="node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if name="Name24" axis="par ch" ptType="node node" func="cnt" op="equ" val="1">
              <dgm:layoutNode name="oneComp">
                <dgm:alg type="composite">
                  <dgm:param type="ar" val="1"/>
                </dgm:alg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  <dgm:constr type="l" for="ch" forName="dummyConnPt" refType="w" fact="0.5"/>
                  <dgm:constr type="t" for="ch" forName="dummyConnPt" refType="w" fact="0.5"/>
                  <dgm:constr type="l" for="ch" forName="oneNode"/>
                  <dgm:constr type="t" for="ch" forName="oneNode"/>
                  <dgm:constr type="h" for="ch" forName="oneNode" refType="h"/>
                  <dgm:constr type="w" for="ch" forName="oneNode" refType="w"/>
                </dgm:constrLst>
                <dgm:ruleLst/>
                <dgm:layoutNode name="dummyConnPt" styleLbl="node1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val="1"/>
                    <dgm:constr type="h" val="1"/>
                  </dgm:constrLst>
                  <dgm:ruleLst/>
                </dgm:layoutNode>
                <dgm:layoutNode name="oneNode" styleLbl="node1">
                  <dgm:varLst>
                    <dgm:bulletEnabled val="1"/>
                  </dgm:varLst>
                  <dgm:alg type="tx">
                    <dgm:param type="txAnchorVertCh" val="mid"/>
                  </dgm:alg>
                  <dgm:shape xmlns:r="http://schemas.openxmlformats.org/officeDocument/2006/relationships" type="ellipse" r:blip="">
                    <dgm:adjLst/>
                  </dgm:shape>
                  <dgm:presOf axis="desOrSelf" ptType="node"/>
                  <dgm:constrLst>
                    <dgm:constr type="h" refType="w"/>
                    <dgm:constr type="tMarg" refType="primFontSz" fact="0.1"/>
                    <dgm:constr type="bMarg" refType="primFontSz" fact="0.1"/>
                    <dgm:constr type="lMarg" refType="primFontSz" fact="0.1"/>
                    <dgm:constr type="rMarg" refType="primFontSz" fact="0.1"/>
                  </dgm:constrLst>
                  <dgm:ruleLst>
                    <dgm:rule type="primFontSz" val="5" fact="NaN" max="NaN"/>
                  </dgm:ruleLst>
                </dgm:layoutNode>
              </dgm:layoutNode>
              <dgm:layoutNode name="dummya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b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layoutNode name="dummyc">
                <dgm:alg type="sp"/>
                <dgm:shape xmlns:r="http://schemas.openxmlformats.org/officeDocument/2006/relationships" r:blip="">
                  <dgm:adjLst/>
                </dgm:shape>
                <dgm:presOf/>
                <dgm:constrLst>
                  <dgm:constr type="h" refType="w"/>
                </dgm:constrLst>
                <dgm:ruleLst/>
              </dgm:layoutNode>
              <dgm:forEach name="sibTransForEach1" axis="followSib" ptType="sibTrans" hideLastTrans="0" cnt="1">
                <dgm:layoutNode name="singleconn" styleLbl="sibTrans2D1">
                  <dgm:alg type="conn">
                    <dgm:param type="connRout" val="longCurve"/>
                    <dgm:param type="begPts" val="bCtr"/>
                    <dgm:param type="endPts" val="tCtr"/>
                    <dgm:param type="begSty" val="noArr"/>
                    <dgm:param type="endSty" val="noArr"/>
                    <dgm:param type="srcNode" val="dummyConnPt"/>
                    <dgm:param type="dstNode" val="dummyConnPt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</dgm:if>
            <dgm:else name="Name25"/>
          </dgm:choos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90135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olo e sotto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10/11/2016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87976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zio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10/11/2016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‹N›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657575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cheda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10/11/2016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527818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cheda nome cita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10/11/2016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‹N›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8605344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10/11/2016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305586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165769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10/11/2016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3616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82426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349859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06537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77156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7271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40548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47837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it-IT" smtClean="0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10/11/2016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6D22F896-40B5-4ADD-8801-0D06FADFA095}" type="slidenum">
              <a:rPr lang="en-US" smtClean="0"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23761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10/11/2016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‹N›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28617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3" r:id="rId1"/>
    <p:sldLayoutId id="2147483904" r:id="rId2"/>
    <p:sldLayoutId id="2147483905" r:id="rId3"/>
    <p:sldLayoutId id="2147483906" r:id="rId4"/>
    <p:sldLayoutId id="2147483907" r:id="rId5"/>
    <p:sldLayoutId id="2147483908" r:id="rId6"/>
    <p:sldLayoutId id="2147483909" r:id="rId7"/>
    <p:sldLayoutId id="2147483910" r:id="rId8"/>
    <p:sldLayoutId id="2147483911" r:id="rId9"/>
    <p:sldLayoutId id="2147483912" r:id="rId10"/>
    <p:sldLayoutId id="2147483913" r:id="rId11"/>
    <p:sldLayoutId id="2147483914" r:id="rId12"/>
    <p:sldLayoutId id="2147483915" r:id="rId13"/>
    <p:sldLayoutId id="2147483916" r:id="rId14"/>
    <p:sldLayoutId id="2147483917" r:id="rId15"/>
    <p:sldLayoutId id="2147483918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5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oe.int/t/dg3/socialpolicies/source/TFSC(2007)31E.doc" TargetMode="Externa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hyperlink" Target="mailto:annamaria.perino@unitn.it" TargetMode="Externa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2589213" y="1571224"/>
            <a:ext cx="8915399" cy="2833351"/>
          </a:xfrm>
        </p:spPr>
        <p:txBody>
          <a:bodyPr>
            <a:normAutofit/>
          </a:bodyPr>
          <a:lstStyle/>
          <a:p>
            <a:pPr algn="ctr"/>
            <a:r>
              <a:rPr lang="it-IT" b="1" i="1" dirty="0" smtClean="0">
                <a:solidFill>
                  <a:schemeClr val="accent1"/>
                </a:solidFill>
              </a:rPr>
              <a:t>I Distretti famiglia tra coesione sociale e sviluppo locale</a:t>
            </a:r>
            <a:endParaRPr lang="it-IT" b="1" i="1" dirty="0">
              <a:solidFill>
                <a:schemeClr val="accent1"/>
              </a:solidFill>
            </a:endParaRP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it-IT" dirty="0" smtClean="0"/>
              <a:t>Annamaria Perino, Dipartimento di sociologia e ricerca sociale, Università degli studi di </a:t>
            </a:r>
            <a:r>
              <a:rPr lang="it-IT" dirty="0"/>
              <a:t>T</a:t>
            </a:r>
            <a:r>
              <a:rPr lang="it-IT" dirty="0" smtClean="0"/>
              <a:t>rento</a:t>
            </a:r>
          </a:p>
          <a:p>
            <a:r>
              <a:rPr lang="it-IT" dirty="0" smtClean="0"/>
              <a:t>Cavalese, 12 ottobre 2016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619667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sz="3100" b="1" dirty="0" smtClean="0">
                <a:solidFill>
                  <a:schemeClr val="accent1"/>
                </a:solidFill>
              </a:rPr>
              <a:t>Le connessioni tra Distretti famiglia e coesione sociale: il modello ˝</a:t>
            </a:r>
            <a:r>
              <a:rPr lang="it-IT" sz="3100" b="1" dirty="0">
                <a:solidFill>
                  <a:schemeClr val="accent1"/>
                </a:solidFill>
              </a:rPr>
              <a:t>a ragnatela</a:t>
            </a:r>
            <a:r>
              <a:rPr lang="it-IT" sz="3100" b="1" dirty="0" smtClean="0">
                <a:solidFill>
                  <a:schemeClr val="accent1"/>
                </a:solidFill>
              </a:rPr>
              <a:t>˝ </a:t>
            </a:r>
            <a:r>
              <a:rPr lang="it-IT" sz="2800" b="1" dirty="0" smtClean="0">
                <a:solidFill>
                  <a:schemeClr val="accent1"/>
                </a:solidFill>
              </a:rPr>
              <a:t>(</a:t>
            </a:r>
            <a:r>
              <a:rPr lang="it-IT" sz="2800" b="1" dirty="0" err="1" smtClean="0">
                <a:solidFill>
                  <a:schemeClr val="accent1"/>
                </a:solidFill>
              </a:rPr>
              <a:t>Malfer</a:t>
            </a:r>
            <a:r>
              <a:rPr lang="it-IT" sz="2800" b="1" dirty="0" smtClean="0">
                <a:solidFill>
                  <a:schemeClr val="accent1"/>
                </a:solidFill>
              </a:rPr>
              <a:t> 2011)</a:t>
            </a:r>
            <a:endParaRPr lang="it-IT" sz="2800" b="1" dirty="0">
              <a:solidFill>
                <a:schemeClr val="accent1"/>
              </a:solidFill>
            </a:endParaRPr>
          </a:p>
        </p:txBody>
      </p:sp>
      <p:pic>
        <p:nvPicPr>
          <p:cNvPr id="4" name="Segnaposto contenuto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2408349" y="2176530"/>
            <a:ext cx="8744756" cy="4018208"/>
          </a:xfrm>
          <a:prstGeom prst="rect">
            <a:avLst/>
          </a:prstGeom>
          <a:ln>
            <a:solidFill>
              <a:schemeClr val="accent1"/>
            </a:solidFill>
          </a:ln>
        </p:spPr>
      </p:pic>
      <p:cxnSp>
        <p:nvCxnSpPr>
          <p:cNvPr id="6" name="Connettore 1 5"/>
          <p:cNvCxnSpPr/>
          <p:nvPr/>
        </p:nvCxnSpPr>
        <p:spPr>
          <a:xfrm>
            <a:off x="5383369" y="2459865"/>
            <a:ext cx="154546" cy="151970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Connettore 1 11"/>
          <p:cNvCxnSpPr/>
          <p:nvPr/>
        </p:nvCxnSpPr>
        <p:spPr>
          <a:xfrm>
            <a:off x="3799268" y="2279561"/>
            <a:ext cx="1738647" cy="160985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9956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just"/>
            <a:r>
              <a:rPr lang="it-IT" b="1" dirty="0">
                <a:solidFill>
                  <a:schemeClr val="accent1"/>
                </a:solidFill>
              </a:rPr>
              <a:t>Le connessioni tra Distretti famiglia e coesione </a:t>
            </a:r>
            <a:r>
              <a:rPr lang="it-IT" b="1" dirty="0" smtClean="0">
                <a:solidFill>
                  <a:schemeClr val="accent1"/>
                </a:solidFill>
              </a:rPr>
              <a:t>sociale: ruoli e funzioni dei </a:t>
            </a:r>
            <a:r>
              <a:rPr lang="it-IT" b="1" dirty="0" smtClean="0">
                <a:solidFill>
                  <a:schemeClr val="accent1"/>
                </a:solidFill>
              </a:rPr>
              <a:t>Distretti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it-IT" b="1" dirty="0" smtClean="0">
                <a:solidFill>
                  <a:schemeClr val="accent1"/>
                </a:solidFill>
              </a:rPr>
              <a:t>Distretto come costruttore </a:t>
            </a:r>
            <a:r>
              <a:rPr lang="it-IT" b="1" dirty="0">
                <a:solidFill>
                  <a:schemeClr val="accent1"/>
                </a:solidFill>
              </a:rPr>
              <a:t>di reti ed alleanze</a:t>
            </a:r>
            <a:r>
              <a:rPr lang="it-IT" dirty="0"/>
              <a:t>. Ogni Distretto crea connessioni non solo tra attori diversi ma anche tra sistemi economico-organizzativi </a:t>
            </a:r>
            <a:r>
              <a:rPr lang="it-IT" dirty="0" smtClean="0"/>
              <a:t>diversi</a:t>
            </a:r>
            <a:r>
              <a:rPr lang="it-IT" dirty="0" smtClean="0"/>
              <a:t>. </a:t>
            </a:r>
            <a:r>
              <a:rPr lang="it-IT" b="1" dirty="0" smtClean="0">
                <a:solidFill>
                  <a:schemeClr val="accent6">
                    <a:lumMod val="50000"/>
                  </a:schemeClr>
                </a:solidFill>
              </a:rPr>
              <a:t>[DIMENSIONE STRUTTURALE E DIM. DELL’AZIONE]</a:t>
            </a:r>
            <a:endParaRPr lang="it-IT" b="1" dirty="0" smtClean="0">
              <a:solidFill>
                <a:schemeClr val="accent6">
                  <a:lumMod val="50000"/>
                </a:schemeClr>
              </a:solidFill>
            </a:endParaRPr>
          </a:p>
          <a:p>
            <a:pPr algn="just"/>
            <a:r>
              <a:rPr lang="it-IT" b="1" dirty="0" smtClean="0">
                <a:solidFill>
                  <a:schemeClr val="accent1"/>
                </a:solidFill>
              </a:rPr>
              <a:t>Distretto come agente </a:t>
            </a:r>
            <a:r>
              <a:rPr lang="it-IT" b="1" dirty="0">
                <a:solidFill>
                  <a:schemeClr val="accent1"/>
                </a:solidFill>
              </a:rPr>
              <a:t>di cambiamento e innovazione. </a:t>
            </a:r>
            <a:r>
              <a:rPr lang="it-IT" dirty="0"/>
              <a:t>Esso esprime la capacità di un territorio di far fronte ai cambiamenti socio-demografici e alle evoluzioni della crisi economica. </a:t>
            </a:r>
            <a:r>
              <a:rPr lang="it-IT" b="1" dirty="0">
                <a:solidFill>
                  <a:schemeClr val="accent6">
                    <a:lumMod val="50000"/>
                  </a:schemeClr>
                </a:solidFill>
              </a:rPr>
              <a:t>[DIMENSIONE STRUTTURALE E </a:t>
            </a:r>
            <a:r>
              <a:rPr lang="it-IT" b="1" dirty="0" smtClean="0">
                <a:solidFill>
                  <a:schemeClr val="accent6">
                    <a:lumMod val="50000"/>
                  </a:schemeClr>
                </a:solidFill>
              </a:rPr>
              <a:t>DIM. DELL’AZIONE</a:t>
            </a:r>
            <a:r>
              <a:rPr lang="it-IT" b="1" dirty="0">
                <a:solidFill>
                  <a:schemeClr val="accent6">
                    <a:lumMod val="50000"/>
                  </a:schemeClr>
                </a:solidFill>
              </a:rPr>
              <a:t>]</a:t>
            </a:r>
          </a:p>
          <a:p>
            <a:pPr algn="just"/>
            <a:r>
              <a:rPr lang="it-IT" b="1" dirty="0" smtClean="0">
                <a:solidFill>
                  <a:schemeClr val="accent1"/>
                </a:solidFill>
              </a:rPr>
              <a:t>Distretto </a:t>
            </a:r>
            <a:r>
              <a:rPr lang="it-IT" b="1" dirty="0" smtClean="0">
                <a:solidFill>
                  <a:schemeClr val="accent1"/>
                </a:solidFill>
              </a:rPr>
              <a:t>come veicolo </a:t>
            </a:r>
            <a:r>
              <a:rPr lang="it-IT" b="1" dirty="0">
                <a:solidFill>
                  <a:schemeClr val="accent1"/>
                </a:solidFill>
              </a:rPr>
              <a:t>di creatività. </a:t>
            </a:r>
            <a:r>
              <a:rPr lang="it-IT" dirty="0"/>
              <a:t>Il Distretto famiglia dispone di una specifica capacità creativa che </a:t>
            </a:r>
            <a:r>
              <a:rPr lang="it-IT" dirty="0" smtClean="0"/>
              <a:t>produce azioni </a:t>
            </a:r>
            <a:r>
              <a:rPr lang="it-IT" dirty="0"/>
              <a:t>sia nel breve sia nel lungo termine. </a:t>
            </a:r>
            <a:r>
              <a:rPr lang="it-IT" b="1" dirty="0">
                <a:solidFill>
                  <a:schemeClr val="accent6">
                    <a:lumMod val="50000"/>
                  </a:schemeClr>
                </a:solidFill>
              </a:rPr>
              <a:t>[DIMENSIONE </a:t>
            </a:r>
            <a:r>
              <a:rPr lang="it-IT" b="1" dirty="0" smtClean="0">
                <a:solidFill>
                  <a:schemeClr val="accent6">
                    <a:lumMod val="50000"/>
                  </a:schemeClr>
                </a:solidFill>
              </a:rPr>
              <a:t>DELL’AZIONE</a:t>
            </a:r>
            <a:r>
              <a:rPr lang="it-IT" b="1" dirty="0">
                <a:solidFill>
                  <a:schemeClr val="accent6">
                    <a:lumMod val="50000"/>
                  </a:schemeClr>
                </a:solidFill>
              </a:rPr>
              <a:t>]</a:t>
            </a:r>
            <a:endParaRPr lang="it-IT" b="1" dirty="0" smtClean="0">
              <a:solidFill>
                <a:schemeClr val="accent6">
                  <a:lumMod val="50000"/>
                </a:schemeClr>
              </a:solidFill>
            </a:endParaRPr>
          </a:p>
          <a:p>
            <a:pPr algn="just"/>
            <a:r>
              <a:rPr lang="it-IT" b="1" dirty="0" smtClean="0">
                <a:solidFill>
                  <a:schemeClr val="accent1"/>
                </a:solidFill>
              </a:rPr>
              <a:t>Distretto come costruttore </a:t>
            </a:r>
            <a:r>
              <a:rPr lang="it-IT" b="1" dirty="0">
                <a:solidFill>
                  <a:schemeClr val="accent1"/>
                </a:solidFill>
              </a:rPr>
              <a:t>e </a:t>
            </a:r>
            <a:r>
              <a:rPr lang="it-IT" b="1" dirty="0" err="1">
                <a:solidFill>
                  <a:schemeClr val="accent1"/>
                </a:solidFill>
              </a:rPr>
              <a:t>rafforzatore</a:t>
            </a:r>
            <a:r>
              <a:rPr lang="it-IT" b="1" dirty="0">
                <a:solidFill>
                  <a:schemeClr val="accent1"/>
                </a:solidFill>
              </a:rPr>
              <a:t> di identità</a:t>
            </a:r>
            <a:r>
              <a:rPr lang="it-IT" dirty="0"/>
              <a:t>. </a:t>
            </a:r>
            <a:r>
              <a:rPr lang="it-IT" dirty="0" smtClean="0"/>
              <a:t>Grazie alle sue </a:t>
            </a:r>
            <a:r>
              <a:rPr lang="it-IT" dirty="0"/>
              <a:t>caratteristiche strutturali il Distretto famiglia contribuisce a delineare l’identità di un </a:t>
            </a:r>
            <a:r>
              <a:rPr lang="it-IT" dirty="0" smtClean="0"/>
              <a:t>territorio</a:t>
            </a:r>
            <a:r>
              <a:rPr lang="it-IT" dirty="0"/>
              <a:t>. </a:t>
            </a:r>
            <a:r>
              <a:rPr lang="it-IT" b="1" dirty="0" smtClean="0">
                <a:solidFill>
                  <a:schemeClr val="accent6">
                    <a:lumMod val="50000"/>
                  </a:schemeClr>
                </a:solidFill>
              </a:rPr>
              <a:t>[DIMENSIONE CULTURALE E DIM. IDENTITARIA]</a:t>
            </a:r>
            <a:endParaRPr lang="it-IT" b="1" dirty="0">
              <a:solidFill>
                <a:schemeClr val="accent6">
                  <a:lumMod val="50000"/>
                </a:schemeClr>
              </a:solidFill>
            </a:endParaRPr>
          </a:p>
          <a:p>
            <a:pPr algn="just"/>
            <a:endParaRPr lang="it-IT" dirty="0" smtClean="0"/>
          </a:p>
          <a:p>
            <a:pPr algn="just"/>
            <a:endParaRPr lang="it-IT" dirty="0" smtClean="0"/>
          </a:p>
          <a:p>
            <a:pPr algn="just"/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971336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just"/>
            <a:r>
              <a:rPr lang="it-IT" b="1" dirty="0">
                <a:solidFill>
                  <a:schemeClr val="accent1"/>
                </a:solidFill>
              </a:rPr>
              <a:t>Le connessioni tra Distretti famiglia e coesione </a:t>
            </a:r>
            <a:r>
              <a:rPr lang="it-IT" b="1" dirty="0" smtClean="0">
                <a:solidFill>
                  <a:schemeClr val="accent1"/>
                </a:solidFill>
              </a:rPr>
              <a:t>sociale: ruoli e funzioni dei </a:t>
            </a:r>
            <a:r>
              <a:rPr lang="it-IT" b="1" dirty="0">
                <a:solidFill>
                  <a:schemeClr val="accent1"/>
                </a:solidFill>
              </a:rPr>
              <a:t>D</a:t>
            </a:r>
            <a:r>
              <a:rPr lang="it-IT" b="1" dirty="0" smtClean="0">
                <a:solidFill>
                  <a:schemeClr val="accent1"/>
                </a:solidFill>
              </a:rPr>
              <a:t>istretti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it-IT" b="1" dirty="0" smtClean="0">
                <a:solidFill>
                  <a:schemeClr val="accent1"/>
                </a:solidFill>
              </a:rPr>
              <a:t>Distretto come agevolatore dei percorsi di qualificazione. </a:t>
            </a:r>
            <a:r>
              <a:rPr lang="it-IT" dirty="0" smtClean="0"/>
              <a:t>Attraverso la attivazione di percorsi di certificazione familiare si qualifica l’operato delle organizzazioni che fanno parte del Distretto</a:t>
            </a:r>
            <a:r>
              <a:rPr lang="it-IT" dirty="0"/>
              <a:t>. </a:t>
            </a:r>
            <a:r>
              <a:rPr lang="it-IT" b="1" dirty="0">
                <a:solidFill>
                  <a:schemeClr val="accent6">
                    <a:lumMod val="50000"/>
                  </a:schemeClr>
                </a:solidFill>
              </a:rPr>
              <a:t>[DIMENSIONE STRUTTURALE E DIM. DELL’AZIONE</a:t>
            </a:r>
            <a:r>
              <a:rPr lang="it-IT" b="1" dirty="0" smtClean="0">
                <a:solidFill>
                  <a:schemeClr val="accent6">
                    <a:lumMod val="50000"/>
                  </a:schemeClr>
                </a:solidFill>
              </a:rPr>
              <a:t>]</a:t>
            </a:r>
            <a:endParaRPr lang="it-IT" dirty="0" smtClean="0"/>
          </a:p>
          <a:p>
            <a:pPr algn="just"/>
            <a:r>
              <a:rPr lang="it-IT" b="1" dirty="0" smtClean="0">
                <a:solidFill>
                  <a:schemeClr val="accent1"/>
                </a:solidFill>
              </a:rPr>
              <a:t>Distretto come promotore dei processi che mettono al centro la famiglia e le relazioni sociali </a:t>
            </a:r>
            <a:r>
              <a:rPr lang="it-IT" dirty="0" smtClean="0"/>
              <a:t>(</a:t>
            </a:r>
            <a:r>
              <a:rPr lang="it-IT" i="1" dirty="0" smtClean="0">
                <a:solidFill>
                  <a:schemeClr val="accent1"/>
                </a:solidFill>
              </a:rPr>
              <a:t>family </a:t>
            </a:r>
            <a:r>
              <a:rPr lang="it-IT" i="1" dirty="0" err="1" smtClean="0">
                <a:solidFill>
                  <a:schemeClr val="accent1"/>
                </a:solidFill>
              </a:rPr>
              <a:t>mainstreaming</a:t>
            </a:r>
            <a:r>
              <a:rPr lang="it-IT" dirty="0" smtClean="0"/>
              <a:t>). L’attenzione alle politiche della famiglia, considerata come nucleo centrale di qualsiasi welfare e non solo come destinataria degli interventi ma anche come risorsa, fa sì che il Distretto diventi il luogo in cui si diffonde il suddetto orientamento e si ricompongono le strategie e le pratiche operative dei diversi </a:t>
            </a:r>
            <a:r>
              <a:rPr lang="it-IT" i="1" dirty="0" smtClean="0"/>
              <a:t>stakeholder</a:t>
            </a:r>
            <a:r>
              <a:rPr lang="it-IT" i="1" dirty="0" smtClean="0"/>
              <a:t>. </a:t>
            </a:r>
            <a:r>
              <a:rPr lang="it-IT" b="1" dirty="0" smtClean="0">
                <a:solidFill>
                  <a:schemeClr val="accent6">
                    <a:lumMod val="50000"/>
                  </a:schemeClr>
                </a:solidFill>
              </a:rPr>
              <a:t>[</a:t>
            </a:r>
            <a:r>
              <a:rPr lang="it-IT" b="1" dirty="0" smtClean="0">
                <a:solidFill>
                  <a:schemeClr val="accent6">
                    <a:lumMod val="50000"/>
                  </a:schemeClr>
                </a:solidFill>
              </a:rPr>
              <a:t>DIMENSIONE STRUTTURALE, DIM. CULTURALE, DIM. IDENTITARIA, DIM. DELL’AZIONE]</a:t>
            </a:r>
            <a:endParaRPr lang="it-IT" b="1" dirty="0" smtClean="0">
              <a:solidFill>
                <a:schemeClr val="accent6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1336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2592924" y="624109"/>
            <a:ext cx="8911687" cy="1919065"/>
          </a:xfrm>
        </p:spPr>
        <p:txBody>
          <a:bodyPr/>
          <a:lstStyle/>
          <a:p>
            <a:pPr algn="just"/>
            <a:r>
              <a:rPr lang="it-IT" b="1" dirty="0" smtClean="0">
                <a:solidFill>
                  <a:schemeClr val="accent1"/>
                </a:solidFill>
              </a:rPr>
              <a:t>Le ricadute delle azioni dei Distretti famiglia </a:t>
            </a:r>
            <a:endParaRPr lang="it-IT" b="1" dirty="0">
              <a:solidFill>
                <a:schemeClr val="accent1"/>
              </a:solidFill>
            </a:endParaRP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210660"/>
          </a:xfrm>
        </p:spPr>
        <p:txBody>
          <a:bodyPr/>
          <a:lstStyle/>
          <a:p>
            <a:endParaRPr lang="it-IT" dirty="0"/>
          </a:p>
        </p:txBody>
      </p:sp>
      <p:graphicFrame>
        <p:nvGraphicFramePr>
          <p:cNvPr id="7" name="Segnaposto contenuto 6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871164746"/>
              </p:ext>
            </p:extLst>
          </p:nvPr>
        </p:nvGraphicFramePr>
        <p:xfrm>
          <a:off x="2589213" y="1969475"/>
          <a:ext cx="4577780" cy="393285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it-IT"/>
          </a:p>
        </p:txBody>
      </p:sp>
      <p:graphicFrame>
        <p:nvGraphicFramePr>
          <p:cNvPr id="22" name="Segnaposto contenuto 21"/>
          <p:cNvGraphicFramePr>
            <a:graphicFrameLocks noGrp="1"/>
          </p:cNvGraphicFramePr>
          <p:nvPr>
            <p:ph sz="quarter" idx="4"/>
            <p:extLst>
              <p:ext uri="{D42A27DB-BD31-4B8C-83A1-F6EECF244321}">
                <p14:modId xmlns:p14="http://schemas.microsoft.com/office/powerpoint/2010/main" val="2302829955"/>
              </p:ext>
            </p:extLst>
          </p:nvPr>
        </p:nvGraphicFramePr>
        <p:xfrm>
          <a:off x="7167563" y="2546350"/>
          <a:ext cx="4338637" cy="3352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  <p:extLst>
      <p:ext uri="{BB962C8B-B14F-4D97-AF65-F5344CB8AC3E}">
        <p14:creationId xmlns:p14="http://schemas.microsoft.com/office/powerpoint/2010/main" val="34148556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>
                <a:solidFill>
                  <a:schemeClr val="accent1"/>
                </a:solidFill>
              </a:rPr>
              <a:t>Come potenziare la coesione sociale?</a:t>
            </a:r>
            <a:endParaRPr lang="it-IT" b="1" dirty="0">
              <a:solidFill>
                <a:schemeClr val="accent1"/>
              </a:solidFill>
            </a:endParaRPr>
          </a:p>
        </p:txBody>
      </p:sp>
      <p:graphicFrame>
        <p:nvGraphicFramePr>
          <p:cNvPr id="3" name="Diagramma 2"/>
          <p:cNvGraphicFramePr/>
          <p:nvPr>
            <p:extLst>
              <p:ext uri="{D42A27DB-BD31-4B8C-83A1-F6EECF244321}">
                <p14:modId xmlns:p14="http://schemas.microsoft.com/office/powerpoint/2010/main" val="4225025085"/>
              </p:ext>
            </p:extLst>
          </p:nvPr>
        </p:nvGraphicFramePr>
        <p:xfrm>
          <a:off x="2031999" y="1772816"/>
          <a:ext cx="9472611" cy="488924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Rettangolo 5"/>
          <p:cNvSpPr/>
          <p:nvPr/>
        </p:nvSpPr>
        <p:spPr>
          <a:xfrm>
            <a:off x="1826849" y="5228823"/>
            <a:ext cx="2846231" cy="1275008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Sistema di protezione sociale;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Accesso ai servizi (sanitari, sociali, educativi, ecc.);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Sicurezza sociale;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Legami sociali all’interno della comunità;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Dialogo sociale.</a:t>
            </a:r>
            <a:endParaRPr lang="it-IT" sz="1000" dirty="0">
              <a:solidFill>
                <a:schemeClr val="tx1"/>
              </a:solidFill>
            </a:endParaRPr>
          </a:p>
        </p:txBody>
      </p:sp>
      <p:sp>
        <p:nvSpPr>
          <p:cNvPr id="7" name="Rettangolo 6"/>
          <p:cNvSpPr/>
          <p:nvPr/>
        </p:nvSpPr>
        <p:spPr>
          <a:xfrm>
            <a:off x="2031999" y="1772817"/>
            <a:ext cx="2707428" cy="1137808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Circolazione e acceso alle informazioni;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Protezione dei diritti umani;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Legame tra Stato e cittadini;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Partecipazione attiva all’interno della società; 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….</a:t>
            </a:r>
          </a:p>
        </p:txBody>
      </p:sp>
      <p:sp>
        <p:nvSpPr>
          <p:cNvPr id="8" name="Rettangolo 7"/>
          <p:cNvSpPr/>
          <p:nvPr/>
        </p:nvSpPr>
        <p:spPr>
          <a:xfrm>
            <a:off x="8834907" y="2215167"/>
            <a:ext cx="2669704" cy="8385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Rafforzamento del senso di appartenenza;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Atteggiamento positivo verso la diversità.</a:t>
            </a:r>
          </a:p>
          <a:p>
            <a:endParaRPr lang="it-IT" sz="1000" dirty="0">
              <a:solidFill>
                <a:schemeClr val="tx1"/>
              </a:solidFill>
            </a:endParaRPr>
          </a:p>
        </p:txBody>
      </p:sp>
      <p:sp>
        <p:nvSpPr>
          <p:cNvPr id="9" name="Rettangolo 8"/>
          <p:cNvSpPr/>
          <p:nvPr/>
        </p:nvSpPr>
        <p:spPr>
          <a:xfrm>
            <a:off x="8706118" y="5653825"/>
            <a:ext cx="2923505" cy="10082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Stabilità e sicurezza;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Interventi compensativi dei fallimenti del mercato;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it-IT" sz="1000" dirty="0" smtClean="0">
                <a:solidFill>
                  <a:schemeClr val="tx1"/>
                </a:solidFill>
              </a:rPr>
              <a:t>Accesso al benessere materiale.</a:t>
            </a:r>
            <a:endParaRPr lang="it-IT" sz="1000" dirty="0">
              <a:solidFill>
                <a:schemeClr val="tx1"/>
              </a:solidFill>
            </a:endParaRPr>
          </a:p>
        </p:txBody>
      </p:sp>
      <p:sp>
        <p:nvSpPr>
          <p:cNvPr id="10" name="Freccia a destra 9"/>
          <p:cNvSpPr/>
          <p:nvPr/>
        </p:nvSpPr>
        <p:spPr>
          <a:xfrm>
            <a:off x="4944577" y="2215166"/>
            <a:ext cx="863795" cy="37348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2" name="Freccia in giù 11"/>
          <p:cNvSpPr/>
          <p:nvPr/>
        </p:nvSpPr>
        <p:spPr>
          <a:xfrm rot="14403614">
            <a:off x="3783264" y="4398588"/>
            <a:ext cx="363978" cy="834048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4" name="Freccia in giù 13"/>
          <p:cNvSpPr/>
          <p:nvPr/>
        </p:nvSpPr>
        <p:spPr>
          <a:xfrm rot="5400000">
            <a:off x="7928788" y="5855290"/>
            <a:ext cx="382681" cy="91440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5" name="Freccia in giù 14"/>
          <p:cNvSpPr/>
          <p:nvPr/>
        </p:nvSpPr>
        <p:spPr>
          <a:xfrm rot="2937751">
            <a:off x="9439996" y="3192825"/>
            <a:ext cx="353749" cy="77627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216010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>
                <a:solidFill>
                  <a:srgbClr val="C00000"/>
                </a:solidFill>
              </a:rPr>
              <a:t>Come potenziare la coesione sociale?</a:t>
            </a:r>
            <a:endParaRPr lang="it-IT" b="1" dirty="0">
              <a:solidFill>
                <a:srgbClr val="C00000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it-IT" sz="2400" dirty="0" smtClean="0"/>
              <a:t>Implementare la conoscenza territoriale sia in termini di problemi che di risorse;</a:t>
            </a:r>
          </a:p>
          <a:p>
            <a:pPr algn="just"/>
            <a:r>
              <a:rPr lang="it-IT" sz="2400" dirty="0" smtClean="0"/>
              <a:t>Valorizzare le competenze locali;</a:t>
            </a:r>
          </a:p>
          <a:p>
            <a:pPr algn="just"/>
            <a:r>
              <a:rPr lang="it-IT" sz="2400" dirty="0" smtClean="0"/>
              <a:t>Costruire progetti sostenibili sulla base della condivisione </a:t>
            </a:r>
            <a:r>
              <a:rPr lang="it-IT" sz="2400" smtClean="0"/>
              <a:t>delle priorità;</a:t>
            </a:r>
            <a:endParaRPr lang="it-IT" sz="2400" dirty="0" smtClean="0"/>
          </a:p>
          <a:p>
            <a:pPr algn="just"/>
            <a:r>
              <a:rPr lang="it-IT" sz="2400" dirty="0" smtClean="0"/>
              <a:t>Agire in modo innovativo e integrato per poter lavorare con i singoli individui e con  il loro ambiente.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34063829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Bibliografia di riferimento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algn="just"/>
            <a:r>
              <a:rPr lang="it-IT" dirty="0"/>
              <a:t>Berger-Schmitt R. (2000), </a:t>
            </a:r>
            <a:r>
              <a:rPr lang="it-IT" i="1" dirty="0"/>
              <a:t>Social </a:t>
            </a:r>
            <a:r>
              <a:rPr lang="it-IT" i="1" dirty="0" err="1"/>
              <a:t>Cohesion</a:t>
            </a:r>
            <a:r>
              <a:rPr lang="it-IT" i="1" dirty="0"/>
              <a:t> </a:t>
            </a:r>
            <a:r>
              <a:rPr lang="it-IT" i="1" dirty="0" err="1"/>
              <a:t>as</a:t>
            </a:r>
            <a:r>
              <a:rPr lang="it-IT" i="1" dirty="0"/>
              <a:t> an </a:t>
            </a:r>
            <a:r>
              <a:rPr lang="it-IT" i="1" dirty="0" err="1"/>
              <a:t>aspect</a:t>
            </a:r>
            <a:r>
              <a:rPr lang="it-IT" i="1" dirty="0"/>
              <a:t> of </a:t>
            </a:r>
            <a:r>
              <a:rPr lang="it-IT" i="1" dirty="0" err="1"/>
              <a:t>quality</a:t>
            </a:r>
            <a:r>
              <a:rPr lang="it-IT" i="1" dirty="0"/>
              <a:t> of societies: </a:t>
            </a:r>
            <a:r>
              <a:rPr lang="it-IT" i="1" dirty="0" err="1"/>
              <a:t>Concept</a:t>
            </a:r>
            <a:r>
              <a:rPr lang="it-IT" i="1" dirty="0"/>
              <a:t> and </a:t>
            </a:r>
            <a:r>
              <a:rPr lang="it-IT" i="1" dirty="0" err="1"/>
              <a:t>Measurement</a:t>
            </a:r>
            <a:r>
              <a:rPr lang="it-IT" dirty="0"/>
              <a:t>, Center for </a:t>
            </a:r>
            <a:r>
              <a:rPr lang="it-IT" dirty="0" err="1"/>
              <a:t>Survey</a:t>
            </a:r>
            <a:r>
              <a:rPr lang="it-IT" dirty="0"/>
              <a:t> </a:t>
            </a:r>
            <a:r>
              <a:rPr lang="it-IT" dirty="0" err="1"/>
              <a:t>Research</a:t>
            </a:r>
            <a:r>
              <a:rPr lang="it-IT" dirty="0"/>
              <a:t> and </a:t>
            </a:r>
            <a:r>
              <a:rPr lang="it-IT" dirty="0" err="1"/>
              <a:t>Methodology</a:t>
            </a:r>
            <a:r>
              <a:rPr lang="it-IT" dirty="0"/>
              <a:t> (ZUMA), Mannheim</a:t>
            </a:r>
            <a:r>
              <a:rPr lang="it-IT" dirty="0" smtClean="0"/>
              <a:t>.</a:t>
            </a:r>
          </a:p>
          <a:p>
            <a:pPr algn="just"/>
            <a:r>
              <a:rPr lang="it-IT" dirty="0" smtClean="0"/>
              <a:t>Ceri </a:t>
            </a:r>
            <a:r>
              <a:rPr lang="it-IT" dirty="0"/>
              <a:t>P</a:t>
            </a:r>
            <a:r>
              <a:rPr lang="it-IT" dirty="0" smtClean="0"/>
              <a:t>. (2008), </a:t>
            </a:r>
            <a:r>
              <a:rPr lang="it-IT" i="1" dirty="0"/>
              <a:t>Quanto è possibile e desiderabile la coesione sociale</a:t>
            </a:r>
            <a:r>
              <a:rPr lang="it-IT" dirty="0"/>
              <a:t>?, ˝</a:t>
            </a:r>
            <a:r>
              <a:rPr lang="it-IT" dirty="0" smtClean="0"/>
              <a:t>Quaderni </a:t>
            </a:r>
            <a:r>
              <a:rPr lang="it-IT" dirty="0"/>
              <a:t>di Sociologia</a:t>
            </a:r>
            <a:r>
              <a:rPr lang="it-IT" dirty="0" smtClean="0"/>
              <a:t>˝, n. </a:t>
            </a:r>
            <a:r>
              <a:rPr lang="it-IT" dirty="0"/>
              <a:t>46 vol. </a:t>
            </a:r>
            <a:r>
              <a:rPr lang="it-IT" dirty="0" smtClean="0"/>
              <a:t>LII.</a:t>
            </a:r>
            <a:endParaRPr lang="it-IT" dirty="0"/>
          </a:p>
          <a:p>
            <a:pPr algn="just"/>
            <a:r>
              <a:rPr lang="it-IT" dirty="0" smtClean="0"/>
              <a:t>Chiesi </a:t>
            </a:r>
            <a:r>
              <a:rPr lang="it-IT" dirty="0"/>
              <a:t>A. M. (2004), </a:t>
            </a:r>
            <a:r>
              <a:rPr lang="it-IT" i="1" dirty="0" smtClean="0"/>
              <a:t>Social </a:t>
            </a:r>
            <a:r>
              <a:rPr lang="it-IT" i="1" dirty="0" err="1"/>
              <a:t>Cohesion</a:t>
            </a:r>
            <a:r>
              <a:rPr lang="it-IT" i="1" dirty="0"/>
              <a:t> and </a:t>
            </a:r>
            <a:r>
              <a:rPr lang="it-IT" i="1" dirty="0" err="1"/>
              <a:t>Related</a:t>
            </a:r>
            <a:r>
              <a:rPr lang="it-IT" i="1" dirty="0"/>
              <a:t> </a:t>
            </a:r>
            <a:r>
              <a:rPr lang="it-IT" i="1" dirty="0" err="1" smtClean="0"/>
              <a:t>Concepts</a:t>
            </a:r>
            <a:r>
              <a:rPr lang="it-IT" dirty="0" smtClean="0"/>
              <a:t>, </a:t>
            </a:r>
            <a:r>
              <a:rPr lang="it-IT" dirty="0"/>
              <a:t>in </a:t>
            </a:r>
            <a:r>
              <a:rPr lang="it-IT" dirty="0" err="1"/>
              <a:t>Genov</a:t>
            </a:r>
            <a:r>
              <a:rPr lang="it-IT" dirty="0"/>
              <a:t> N. (ed.), </a:t>
            </a:r>
            <a:r>
              <a:rPr lang="it-IT" i="1" dirty="0" err="1"/>
              <a:t>Advances</a:t>
            </a:r>
            <a:r>
              <a:rPr lang="it-IT" i="1" dirty="0"/>
              <a:t> in </a:t>
            </a:r>
            <a:r>
              <a:rPr lang="it-IT" i="1" dirty="0" err="1"/>
              <a:t>Sociological</a:t>
            </a:r>
            <a:r>
              <a:rPr lang="it-IT" i="1" dirty="0"/>
              <a:t> Knowledge over </a:t>
            </a:r>
            <a:r>
              <a:rPr lang="it-IT" i="1" dirty="0" err="1"/>
              <a:t>half</a:t>
            </a:r>
            <a:r>
              <a:rPr lang="it-IT" i="1" dirty="0"/>
              <a:t> a Century</a:t>
            </a:r>
            <a:r>
              <a:rPr lang="it-IT" dirty="0"/>
              <a:t>, </a:t>
            </a:r>
            <a:r>
              <a:rPr lang="it-IT" dirty="0" err="1"/>
              <a:t>Verlag</a:t>
            </a:r>
            <a:r>
              <a:rPr lang="it-IT" dirty="0"/>
              <a:t> </a:t>
            </a:r>
            <a:r>
              <a:rPr lang="it-IT" dirty="0" err="1"/>
              <a:t>für</a:t>
            </a:r>
            <a:r>
              <a:rPr lang="it-IT" dirty="0"/>
              <a:t> </a:t>
            </a:r>
            <a:r>
              <a:rPr lang="it-IT" dirty="0" err="1"/>
              <a:t>Sozialwissenschaften</a:t>
            </a:r>
            <a:r>
              <a:rPr lang="it-IT" dirty="0"/>
              <a:t>, Wiesbaden.</a:t>
            </a:r>
          </a:p>
          <a:p>
            <a:pPr algn="just"/>
            <a:r>
              <a:rPr lang="it-IT" dirty="0"/>
              <a:t>CDCS 2004, </a:t>
            </a:r>
            <a:r>
              <a:rPr lang="it-IT" dirty="0" err="1"/>
              <a:t>European</a:t>
            </a:r>
            <a:r>
              <a:rPr lang="it-IT" dirty="0"/>
              <a:t> </a:t>
            </a:r>
            <a:r>
              <a:rPr lang="it-IT" dirty="0" err="1"/>
              <a:t>Committee</a:t>
            </a:r>
            <a:r>
              <a:rPr lang="it-IT" dirty="0"/>
              <a:t> for Social </a:t>
            </a:r>
            <a:r>
              <a:rPr lang="it-IT" dirty="0" err="1"/>
              <a:t>Cohesion</a:t>
            </a:r>
            <a:r>
              <a:rPr lang="it-IT" dirty="0"/>
              <a:t> (CDCS), </a:t>
            </a:r>
            <a:r>
              <a:rPr lang="it-IT" i="1" dirty="0"/>
              <a:t>A new </a:t>
            </a:r>
            <a:r>
              <a:rPr lang="it-IT" i="1" dirty="0" err="1"/>
              <a:t>strategy</a:t>
            </a:r>
            <a:r>
              <a:rPr lang="it-IT" i="1" dirty="0"/>
              <a:t> for Social </a:t>
            </a:r>
            <a:r>
              <a:rPr lang="it-IT" i="1" dirty="0" err="1"/>
              <a:t>Cohesion</a:t>
            </a:r>
            <a:r>
              <a:rPr lang="it-IT" i="1" dirty="0"/>
              <a:t>.</a:t>
            </a:r>
            <a:r>
              <a:rPr lang="it-IT" dirty="0"/>
              <a:t> </a:t>
            </a:r>
            <a:r>
              <a:rPr lang="it-IT" dirty="0" err="1"/>
              <a:t>Revised</a:t>
            </a:r>
            <a:r>
              <a:rPr lang="it-IT" dirty="0"/>
              <a:t> </a:t>
            </a:r>
            <a:r>
              <a:rPr lang="it-IT" dirty="0" err="1"/>
              <a:t>strategy</a:t>
            </a:r>
            <a:r>
              <a:rPr lang="it-IT" dirty="0"/>
              <a:t> for Social </a:t>
            </a:r>
            <a:r>
              <a:rPr lang="it-IT" dirty="0" err="1"/>
              <a:t>Cohesion</a:t>
            </a:r>
            <a:r>
              <a:rPr lang="it-IT" dirty="0"/>
              <a:t> </a:t>
            </a:r>
            <a:r>
              <a:rPr lang="it-IT" dirty="0" err="1"/>
              <a:t>approved</a:t>
            </a:r>
            <a:r>
              <a:rPr lang="it-IT" dirty="0"/>
              <a:t> by the </a:t>
            </a:r>
            <a:r>
              <a:rPr lang="it-IT" dirty="0" err="1"/>
              <a:t>Committee</a:t>
            </a:r>
            <a:r>
              <a:rPr lang="it-IT" dirty="0"/>
              <a:t> of </a:t>
            </a:r>
            <a:r>
              <a:rPr lang="it-IT" dirty="0" err="1"/>
              <a:t>Ministers</a:t>
            </a:r>
            <a:r>
              <a:rPr lang="it-IT" dirty="0"/>
              <a:t> of the </a:t>
            </a:r>
            <a:r>
              <a:rPr lang="it-IT" dirty="0" err="1"/>
              <a:t>Council</a:t>
            </a:r>
            <a:r>
              <a:rPr lang="it-IT" dirty="0"/>
              <a:t> of Europe on 31 March 2004.</a:t>
            </a:r>
          </a:p>
          <a:p>
            <a:pPr algn="just"/>
            <a:r>
              <a:rPr lang="it-IT" dirty="0"/>
              <a:t>COE 2005, </a:t>
            </a:r>
            <a:r>
              <a:rPr lang="it-IT" i="1" dirty="0" err="1"/>
              <a:t>Methodological</a:t>
            </a:r>
            <a:r>
              <a:rPr lang="it-IT" i="1" dirty="0"/>
              <a:t> guide to the </a:t>
            </a:r>
            <a:r>
              <a:rPr lang="it-IT" i="1" dirty="0" err="1"/>
              <a:t>concerted</a:t>
            </a:r>
            <a:r>
              <a:rPr lang="it-IT" i="1" dirty="0"/>
              <a:t> </a:t>
            </a:r>
            <a:r>
              <a:rPr lang="it-IT" i="1" dirty="0" err="1"/>
              <a:t>development</a:t>
            </a:r>
            <a:r>
              <a:rPr lang="it-IT" i="1" dirty="0"/>
              <a:t> of social </a:t>
            </a:r>
            <a:r>
              <a:rPr lang="it-IT" i="1" dirty="0" err="1"/>
              <a:t>cohesion</a:t>
            </a:r>
            <a:r>
              <a:rPr lang="it-IT" i="1" dirty="0"/>
              <a:t> </a:t>
            </a:r>
            <a:r>
              <a:rPr lang="it-IT" i="1" dirty="0" err="1"/>
              <a:t>indicators</a:t>
            </a:r>
            <a:r>
              <a:rPr lang="it-IT" dirty="0"/>
              <a:t>, Strasburgo, in &lt;www.coe.int</a:t>
            </a:r>
            <a:r>
              <a:rPr lang="it-IT" dirty="0" smtClean="0"/>
              <a:t>&gt;.</a:t>
            </a:r>
          </a:p>
          <a:p>
            <a:pPr algn="just"/>
            <a:r>
              <a:rPr lang="en-US" dirty="0" smtClean="0"/>
              <a:t>CDCS 2008, European </a:t>
            </a:r>
            <a:r>
              <a:rPr lang="en-US" dirty="0"/>
              <a:t>Committee for Social </a:t>
            </a:r>
            <a:r>
              <a:rPr lang="en-US" dirty="0" smtClean="0"/>
              <a:t>Cohesion. </a:t>
            </a:r>
            <a:r>
              <a:rPr lang="en-US" i="1" dirty="0" smtClean="0"/>
              <a:t>Towards </a:t>
            </a:r>
            <a:r>
              <a:rPr lang="en-US" i="1" dirty="0"/>
              <a:t>an active, fair and socially cohesive </a:t>
            </a:r>
            <a:r>
              <a:rPr lang="en-US" i="1" dirty="0" smtClean="0"/>
              <a:t>Europe,</a:t>
            </a:r>
            <a:r>
              <a:rPr lang="en-US" dirty="0" smtClean="0"/>
              <a:t> </a:t>
            </a:r>
            <a:r>
              <a:rPr lang="en-US" dirty="0">
                <a:hlinkClick r:id="rId2"/>
              </a:rPr>
              <a:t>http://</a:t>
            </a:r>
            <a:r>
              <a:rPr lang="en-US" dirty="0" smtClean="0">
                <a:hlinkClick r:id="rId2"/>
              </a:rPr>
              <a:t>www.coe.int/t/dg3/socialpolicies/source/TFSC(2007)31E.doc</a:t>
            </a:r>
            <a:r>
              <a:rPr lang="en-US" dirty="0" smtClean="0"/>
              <a:t>.</a:t>
            </a:r>
          </a:p>
          <a:p>
            <a:pPr algn="just"/>
            <a:r>
              <a:rPr lang="it-IT" dirty="0" smtClean="0"/>
              <a:t>Commissione </a:t>
            </a:r>
            <a:r>
              <a:rPr lang="it-IT" dirty="0"/>
              <a:t>europea (2010</a:t>
            </a:r>
            <a:r>
              <a:rPr lang="it-IT" i="1" dirty="0"/>
              <a:t>), EUROPA 2020. Una strategia per una crescita intelligente, sostenibile e inclusiva </a:t>
            </a:r>
            <a:r>
              <a:rPr lang="it-IT" dirty="0"/>
              <a:t>(COM/2010/2020 </a:t>
            </a:r>
            <a:r>
              <a:rPr lang="it-IT" dirty="0" err="1"/>
              <a:t>def</a:t>
            </a:r>
            <a:r>
              <a:rPr lang="it-IT" dirty="0"/>
              <a:t>.), 3 marzo 2010</a:t>
            </a:r>
            <a:r>
              <a:rPr lang="it-IT" dirty="0" smtClean="0"/>
              <a:t>.</a:t>
            </a:r>
            <a:r>
              <a:rPr lang="en-US" dirty="0"/>
              <a:t> 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96433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/>
              <a:t>Bibliografia di riferimento</a:t>
            </a:r>
            <a:endParaRPr lang="it-IT" b="1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algn="just"/>
            <a:r>
              <a:rPr lang="it-IT" dirty="0" smtClean="0"/>
              <a:t>Di Franco G. (a cura di) (2014), </a:t>
            </a:r>
            <a:r>
              <a:rPr lang="it-IT" i="1" dirty="0" smtClean="0"/>
              <a:t>Il poliedro coesione sociale. Analis</a:t>
            </a:r>
            <a:r>
              <a:rPr lang="it-IT" i="1" dirty="0" smtClean="0"/>
              <a:t>i teorica ed empirica di un concetto sociologico</a:t>
            </a:r>
            <a:r>
              <a:rPr lang="it-IT" dirty="0" smtClean="0"/>
              <a:t>, Franco Angeli, Milano.</a:t>
            </a:r>
          </a:p>
          <a:p>
            <a:pPr algn="just"/>
            <a:r>
              <a:rPr lang="it-IT" dirty="0" err="1" smtClean="0"/>
              <a:t>Jeannotte</a:t>
            </a:r>
            <a:r>
              <a:rPr lang="it-IT" dirty="0" smtClean="0"/>
              <a:t> S. (2000), </a:t>
            </a:r>
            <a:r>
              <a:rPr lang="it-IT" i="1" dirty="0" smtClean="0"/>
              <a:t>Social </a:t>
            </a:r>
            <a:r>
              <a:rPr lang="it-IT" i="1" dirty="0" err="1" smtClean="0"/>
              <a:t>coehsion</a:t>
            </a:r>
            <a:r>
              <a:rPr lang="it-IT" i="1" dirty="0" smtClean="0"/>
              <a:t> </a:t>
            </a:r>
            <a:r>
              <a:rPr lang="it-IT" i="1" dirty="0" err="1" smtClean="0"/>
              <a:t>around</a:t>
            </a:r>
            <a:r>
              <a:rPr lang="it-IT" i="1" dirty="0" smtClean="0"/>
              <a:t> the world: An International </a:t>
            </a:r>
            <a:r>
              <a:rPr lang="it-IT" i="1" dirty="0" err="1" smtClean="0"/>
              <a:t>comparison</a:t>
            </a:r>
            <a:r>
              <a:rPr lang="it-IT" i="1" dirty="0" smtClean="0"/>
              <a:t> of </a:t>
            </a:r>
            <a:r>
              <a:rPr lang="it-IT" i="1" dirty="0" err="1" smtClean="0"/>
              <a:t>defioitions</a:t>
            </a:r>
            <a:r>
              <a:rPr lang="it-IT" i="1" dirty="0" smtClean="0"/>
              <a:t> and </a:t>
            </a:r>
            <a:r>
              <a:rPr lang="it-IT" i="1" dirty="0" err="1" smtClean="0"/>
              <a:t>issues</a:t>
            </a:r>
            <a:r>
              <a:rPr lang="it-IT" i="1" dirty="0" smtClean="0"/>
              <a:t>,</a:t>
            </a:r>
            <a:r>
              <a:rPr lang="it-IT" dirty="0" smtClean="0"/>
              <a:t> </a:t>
            </a:r>
            <a:r>
              <a:rPr lang="it-IT" dirty="0" err="1" smtClean="0"/>
              <a:t>Department</a:t>
            </a:r>
            <a:r>
              <a:rPr lang="it-IT" dirty="0" smtClean="0"/>
              <a:t> of Canadian Heritage, Strategic and </a:t>
            </a:r>
            <a:r>
              <a:rPr lang="it-IT" dirty="0" err="1" smtClean="0"/>
              <a:t>Analisys</a:t>
            </a:r>
            <a:r>
              <a:rPr lang="it-IT" dirty="0"/>
              <a:t>.</a:t>
            </a:r>
            <a:r>
              <a:rPr lang="it-IT" dirty="0" smtClean="0"/>
              <a:t> </a:t>
            </a:r>
          </a:p>
          <a:p>
            <a:pPr algn="just"/>
            <a:r>
              <a:rPr lang="it-IT" dirty="0" err="1" smtClean="0"/>
              <a:t>Malfer</a:t>
            </a:r>
            <a:r>
              <a:rPr lang="it-IT" dirty="0" smtClean="0"/>
              <a:t> </a:t>
            </a:r>
            <a:r>
              <a:rPr lang="it-IT" dirty="0"/>
              <a:t>L. (2011), </a:t>
            </a:r>
            <a:r>
              <a:rPr lang="it-IT" i="1" dirty="0"/>
              <a:t>Fattore4: uno slogan per la sostenibilità del welfare</a:t>
            </a:r>
            <a:r>
              <a:rPr lang="it-IT" dirty="0"/>
              <a:t>, Franco Angeli, Milano</a:t>
            </a:r>
            <a:r>
              <a:rPr lang="it-IT" dirty="0" smtClean="0"/>
              <a:t>.</a:t>
            </a:r>
          </a:p>
          <a:p>
            <a:pPr algn="just"/>
            <a:r>
              <a:rPr lang="it-IT" dirty="0" err="1" smtClean="0"/>
              <a:t>Malfer</a:t>
            </a:r>
            <a:r>
              <a:rPr lang="it-IT" dirty="0" smtClean="0"/>
              <a:t> L., Perino A. (2016), </a:t>
            </a:r>
            <a:r>
              <a:rPr lang="en-US" i="1" dirty="0"/>
              <a:t>Policies for local well-being and local development</a:t>
            </a:r>
            <a:r>
              <a:rPr lang="en-US" i="1" dirty="0" smtClean="0"/>
              <a:t>. The </a:t>
            </a:r>
            <a:r>
              <a:rPr lang="en-US" i="1" dirty="0"/>
              <a:t>case of the Family District in </a:t>
            </a:r>
            <a:r>
              <a:rPr lang="en-US" i="1" dirty="0" smtClean="0"/>
              <a:t>Trentino, </a:t>
            </a:r>
            <a:r>
              <a:rPr lang="en-US" dirty="0" smtClean="0"/>
              <a:t>in Faludi J., </a:t>
            </a:r>
            <a:r>
              <a:rPr lang="en-US" dirty="0" err="1" smtClean="0"/>
              <a:t>Szanto</a:t>
            </a:r>
            <a:r>
              <a:rPr lang="en-US" dirty="0" smtClean="0"/>
              <a:t> Z.</a:t>
            </a:r>
            <a:r>
              <a:rPr lang="en-US" i="1" dirty="0" smtClean="0"/>
              <a:t>, Conference Proceedings, </a:t>
            </a:r>
            <a:r>
              <a:rPr lang="en-US" dirty="0" smtClean="0"/>
              <a:t>Budapest.</a:t>
            </a:r>
          </a:p>
          <a:p>
            <a:pPr algn="just"/>
            <a:r>
              <a:rPr lang="it-IT" dirty="0" err="1" smtClean="0"/>
              <a:t>Orlandini</a:t>
            </a:r>
            <a:r>
              <a:rPr lang="it-IT" dirty="0" smtClean="0"/>
              <a:t> </a:t>
            </a:r>
            <a:r>
              <a:rPr lang="it-IT" dirty="0"/>
              <a:t>M. (2011), </a:t>
            </a:r>
            <a:r>
              <a:rPr lang="it-IT" i="1" dirty="0"/>
              <a:t>La </a:t>
            </a:r>
            <a:r>
              <a:rPr lang="it-IT" i="1" dirty="0" err="1"/>
              <a:t>territorializzazione</a:t>
            </a:r>
            <a:r>
              <a:rPr lang="it-IT" i="1" dirty="0"/>
              <a:t> delle politiche per la famiglia. Un caso di studio: il “Trentino </a:t>
            </a:r>
            <a:r>
              <a:rPr lang="it-IT" i="1" dirty="0" smtClean="0"/>
              <a:t>Territorio </a:t>
            </a:r>
            <a:r>
              <a:rPr lang="it-IT" i="1" dirty="0"/>
              <a:t>Amico della Famiglia”, </a:t>
            </a:r>
            <a:r>
              <a:rPr lang="it-IT" dirty="0"/>
              <a:t>Roma, dicembre</a:t>
            </a:r>
            <a:r>
              <a:rPr lang="it-IT" dirty="0" smtClean="0"/>
              <a:t>.</a:t>
            </a:r>
          </a:p>
          <a:p>
            <a:pPr algn="just"/>
            <a:r>
              <a:rPr lang="it-IT" dirty="0"/>
              <a:t>Provincia Autonoma di Trento (2004), </a:t>
            </a:r>
            <a:r>
              <a:rPr lang="it-IT" i="1" dirty="0"/>
              <a:t>Piano di interventi in materia di politiche familiari.</a:t>
            </a:r>
          </a:p>
          <a:p>
            <a:pPr algn="just"/>
            <a:r>
              <a:rPr lang="it-IT" dirty="0"/>
              <a:t>Provincia Autonoma di Trento (2007), </a:t>
            </a:r>
            <a:r>
              <a:rPr lang="it-IT" i="1" dirty="0"/>
              <a:t>Piano di interventi in materia di politiche familiari.</a:t>
            </a:r>
          </a:p>
          <a:p>
            <a:pPr algn="just"/>
            <a:r>
              <a:rPr lang="it-IT" dirty="0"/>
              <a:t>Provincia Autonoma di Trento (2009), </a:t>
            </a:r>
            <a:r>
              <a:rPr lang="it-IT" i="1" dirty="0"/>
              <a:t>Libro Bianco sulle politiche familiari e per la natalità. La </a:t>
            </a:r>
            <a:r>
              <a:rPr lang="it-IT" i="1" dirty="0" smtClean="0"/>
              <a:t>famiglia </a:t>
            </a:r>
            <a:r>
              <a:rPr lang="it-IT" i="1" dirty="0"/>
              <a:t>risorsa del territorio, Trentino amico della famiglia, </a:t>
            </a:r>
            <a:r>
              <a:rPr lang="it-IT" dirty="0"/>
              <a:t>Centro Duplicazioni</a:t>
            </a:r>
            <a:r>
              <a:rPr lang="it-IT" i="1" dirty="0"/>
              <a:t>, </a:t>
            </a:r>
            <a:r>
              <a:rPr lang="it-IT" dirty="0"/>
              <a:t>Trento.</a:t>
            </a:r>
          </a:p>
          <a:p>
            <a:pPr algn="just"/>
            <a:r>
              <a:rPr lang="it-IT" dirty="0"/>
              <a:t>Provincia Autonoma di Trento (2011), Legge 2 marzo 2011, n. 1</a:t>
            </a:r>
            <a:r>
              <a:rPr lang="it-IT" i="1" dirty="0"/>
              <a:t>, Sistema integrato delle politiche strutturali per la promozione del benessere familiare e della natalità. </a:t>
            </a:r>
          </a:p>
          <a:p>
            <a:pPr algn="just"/>
            <a:r>
              <a:rPr lang="it-IT" dirty="0"/>
              <a:t>Provincia Autonoma di Trento (2012), </a:t>
            </a:r>
            <a:r>
              <a:rPr lang="it-IT" i="1" dirty="0"/>
              <a:t>Dossier Politiche Familiari, </a:t>
            </a:r>
            <a:r>
              <a:rPr lang="it-IT" dirty="0"/>
              <a:t>Centro Duplicazioni, Trento</a:t>
            </a:r>
            <a:r>
              <a:rPr lang="it-IT" i="1" dirty="0"/>
              <a:t>.</a:t>
            </a:r>
          </a:p>
          <a:p>
            <a:pPr algn="just"/>
            <a:endParaRPr lang="en-US" i="1" dirty="0" smtClean="0"/>
          </a:p>
        </p:txBody>
      </p:sp>
    </p:spTree>
    <p:extLst>
      <p:ext uri="{BB962C8B-B14F-4D97-AF65-F5344CB8AC3E}">
        <p14:creationId xmlns:p14="http://schemas.microsoft.com/office/powerpoint/2010/main" val="396433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2115583" y="2438400"/>
            <a:ext cx="9389030" cy="2724845"/>
          </a:xfrm>
        </p:spPr>
        <p:txBody>
          <a:bodyPr/>
          <a:lstStyle/>
          <a:p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it-IT" dirty="0">
                <a:hlinkClick r:id="rId2"/>
              </a:rPr>
              <a:t>a</a:t>
            </a:r>
            <a:r>
              <a:rPr lang="it-IT" dirty="0" smtClean="0">
                <a:hlinkClick r:id="rId2"/>
              </a:rPr>
              <a:t>nnamaria.perino@unitn.it</a:t>
            </a:r>
            <a:r>
              <a:rPr lang="it-IT" dirty="0" smtClean="0"/>
              <a:t> </a:t>
            </a:r>
            <a:endParaRPr lang="it-IT" dirty="0"/>
          </a:p>
        </p:txBody>
      </p:sp>
      <p:sp>
        <p:nvSpPr>
          <p:cNvPr id="4" name="Rettangolo 3"/>
          <p:cNvSpPr/>
          <p:nvPr/>
        </p:nvSpPr>
        <p:spPr>
          <a:xfrm>
            <a:off x="2115583" y="2967335"/>
            <a:ext cx="7960834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it-IT" sz="5400" b="1" cap="none" spc="0" dirty="0" smtClean="0">
                <a:ln w="12700">
                  <a:solidFill>
                    <a:schemeClr val="accent1"/>
                  </a:solidFill>
                  <a:prstDash val="solid"/>
                </a:ln>
                <a:pattFill prst="pct50">
                  <a:fgClr>
                    <a:schemeClr val="accent1"/>
                  </a:fgClr>
                  <a:bgClr>
                    <a:schemeClr val="accent1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accent1"/>
                  </a:outerShdw>
                </a:effectLst>
              </a:rPr>
              <a:t>Grazie per l’attenzione!</a:t>
            </a:r>
            <a:endParaRPr lang="it-IT" sz="5400" b="1" cap="none" spc="0" dirty="0">
              <a:ln w="12700">
                <a:solidFill>
                  <a:schemeClr val="accent1"/>
                </a:solidFill>
                <a:prstDash val="solid"/>
              </a:ln>
              <a:pattFill prst="pct50">
                <a:fgClr>
                  <a:schemeClr val="accent1"/>
                </a:fgClr>
                <a:bgClr>
                  <a:schemeClr val="accent1">
                    <a:lumMod val="20000"/>
                    <a:lumOff val="80000"/>
                  </a:schemeClr>
                </a:bgClr>
              </a:pattFill>
              <a:effectLst>
                <a:outerShdw dist="38100" dir="2640000" algn="bl" rotWithShape="0">
                  <a:schemeClr val="accent1"/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145845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>
                <a:solidFill>
                  <a:schemeClr val="accent1"/>
                </a:solidFill>
              </a:rPr>
              <a:t>Il </a:t>
            </a:r>
            <a:r>
              <a:rPr lang="it-IT" b="1" dirty="0" smtClean="0">
                <a:solidFill>
                  <a:schemeClr val="accent1"/>
                </a:solidFill>
              </a:rPr>
              <a:t>Distretto Famiglia</a:t>
            </a:r>
            <a:r>
              <a:rPr lang="it-IT" b="1" dirty="0">
                <a:solidFill>
                  <a:schemeClr val="accent1"/>
                </a:solidFill>
              </a:rPr>
              <a:t>: </a:t>
            </a:r>
            <a:r>
              <a:rPr lang="it-IT" b="1" dirty="0" smtClean="0">
                <a:solidFill>
                  <a:schemeClr val="accent1"/>
                </a:solidFill>
              </a:rPr>
              <a:t>i presupposti </a:t>
            </a:r>
            <a:endParaRPr lang="it-IT" b="1" dirty="0">
              <a:solidFill>
                <a:schemeClr val="accent1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it-IT" sz="3200" cap="none" dirty="0" smtClean="0">
                <a:effectLst/>
              </a:rPr>
              <a:t>Reinterpretazione dei modelli di </a:t>
            </a:r>
            <a:r>
              <a:rPr lang="it-IT" sz="3200" i="1" cap="none" dirty="0" smtClean="0">
                <a:effectLst/>
              </a:rPr>
              <a:t>welfare</a:t>
            </a:r>
            <a:r>
              <a:rPr lang="it-IT" sz="3200" cap="none" dirty="0" smtClean="0">
                <a:effectLst/>
              </a:rPr>
              <a:t> in quanto non in grado di dare risposte alle crescenti esigenze della popolazione, alla luce della diminuzione delle risorse disponibili;</a:t>
            </a:r>
          </a:p>
          <a:p>
            <a:pPr algn="just"/>
            <a:r>
              <a:rPr lang="it-IT" sz="3200" cap="none" dirty="0" smtClean="0">
                <a:effectLst/>
              </a:rPr>
              <a:t>Reimpostazione del </a:t>
            </a:r>
            <a:r>
              <a:rPr lang="it-IT" sz="3200" i="1" cap="none" dirty="0" smtClean="0">
                <a:effectLst/>
              </a:rPr>
              <a:t>welfare</a:t>
            </a:r>
            <a:r>
              <a:rPr lang="it-IT" sz="3200" cap="none" dirty="0" smtClean="0">
                <a:effectLst/>
              </a:rPr>
              <a:t> locale attraverso una serie di riforme che, facendo leva sulla centralità alla famiglia, individuano strumenti e strategie innovative. </a:t>
            </a:r>
          </a:p>
          <a:p>
            <a:endParaRPr lang="it-IT" cap="none" dirty="0">
              <a:effectLst/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94924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>
                <a:solidFill>
                  <a:schemeClr val="accent1"/>
                </a:solidFill>
              </a:rPr>
              <a:t>Il Distretto </a:t>
            </a:r>
            <a:r>
              <a:rPr lang="it-IT" b="1" dirty="0">
                <a:solidFill>
                  <a:schemeClr val="accent1"/>
                </a:solidFill>
              </a:rPr>
              <a:t>F</a:t>
            </a:r>
            <a:r>
              <a:rPr lang="it-IT" b="1" dirty="0" smtClean="0">
                <a:solidFill>
                  <a:schemeClr val="accent1"/>
                </a:solidFill>
              </a:rPr>
              <a:t>amiglia: le funzioni</a:t>
            </a:r>
            <a:endParaRPr lang="it-IT" b="1" dirty="0">
              <a:solidFill>
                <a:schemeClr val="accent1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2760372"/>
          </a:xfrm>
        </p:spPr>
        <p:txBody>
          <a:bodyPr vert="horz" anchor="t"/>
          <a:lstStyle/>
          <a:p>
            <a:pPr marL="0" indent="0" algn="ctr">
              <a:buNone/>
            </a:pPr>
            <a:r>
              <a:rPr lang="it-IT" b="1" dirty="0" smtClean="0"/>
              <a:t>         </a:t>
            </a:r>
            <a:r>
              <a:rPr lang="it-IT" sz="2000" b="1" u="sng" dirty="0" smtClean="0"/>
              <a:t>Diretta</a:t>
            </a:r>
            <a:r>
              <a:rPr lang="it-IT" sz="2000" b="1" dirty="0" smtClean="0"/>
              <a:t>	</a:t>
            </a:r>
            <a:r>
              <a:rPr lang="it-IT" sz="2000" dirty="0" smtClean="0"/>
              <a:t>	</a:t>
            </a:r>
          </a:p>
          <a:p>
            <a:pPr marL="0" indent="0">
              <a:buNone/>
            </a:pPr>
            <a:endParaRPr lang="it-IT" dirty="0" smtClean="0"/>
          </a:p>
          <a:p>
            <a:pPr marL="0" indent="0" algn="ctr">
              <a:buNone/>
            </a:pPr>
            <a:r>
              <a:rPr lang="it-IT" sz="2800" b="1" dirty="0" smtClean="0">
                <a:solidFill>
                  <a:schemeClr val="accent1"/>
                </a:solidFill>
              </a:rPr>
              <a:t>Sostegno </a:t>
            </a:r>
          </a:p>
          <a:p>
            <a:pPr marL="0" indent="0" algn="ctr">
              <a:buNone/>
            </a:pPr>
            <a:r>
              <a:rPr lang="it-IT" sz="2800" b="1" dirty="0" smtClean="0">
                <a:solidFill>
                  <a:schemeClr val="accent1"/>
                </a:solidFill>
              </a:rPr>
              <a:t>del benessere familiare in ottica di prevenzione</a:t>
            </a:r>
            <a:endParaRPr lang="it-IT" sz="2800" b="1" dirty="0">
              <a:solidFill>
                <a:schemeClr val="accent1"/>
              </a:solidFill>
            </a:endParaRP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2960933"/>
          </a:xfrm>
        </p:spPr>
        <p:txBody>
          <a:bodyPr/>
          <a:lstStyle/>
          <a:p>
            <a:pPr marL="0" indent="0" algn="ctr">
              <a:buNone/>
            </a:pPr>
            <a:r>
              <a:rPr lang="it-IT" sz="2000" b="1" u="sng" dirty="0" smtClean="0"/>
              <a:t>Indiretta</a:t>
            </a:r>
          </a:p>
          <a:p>
            <a:pPr marL="0" indent="0" algn="ctr">
              <a:buNone/>
            </a:pPr>
            <a:endParaRPr lang="it-IT" b="1" u="sng" dirty="0" smtClean="0"/>
          </a:p>
          <a:p>
            <a:pPr marL="0" indent="0" algn="ctr">
              <a:buNone/>
            </a:pPr>
            <a:r>
              <a:rPr lang="it-IT" sz="2800" b="1" dirty="0" smtClean="0">
                <a:solidFill>
                  <a:schemeClr val="accent1"/>
                </a:solidFill>
              </a:rPr>
              <a:t>Realizzazione </a:t>
            </a:r>
          </a:p>
          <a:p>
            <a:pPr marL="0" indent="0" algn="ctr">
              <a:buNone/>
            </a:pPr>
            <a:r>
              <a:rPr lang="it-IT" sz="2800" b="1" dirty="0" smtClean="0">
                <a:solidFill>
                  <a:schemeClr val="accent1"/>
                </a:solidFill>
              </a:rPr>
              <a:t>di legami sociali e rafforzamento del senso di appartenenza</a:t>
            </a:r>
            <a:endParaRPr lang="it-IT" sz="2800" b="1" dirty="0">
              <a:solidFill>
                <a:schemeClr val="accent1"/>
              </a:solidFill>
            </a:endParaRPr>
          </a:p>
        </p:txBody>
      </p:sp>
      <p:sp>
        <p:nvSpPr>
          <p:cNvPr id="11" name="Rettangolo arrotondato 10"/>
          <p:cNvSpPr/>
          <p:nvPr/>
        </p:nvSpPr>
        <p:spPr>
          <a:xfrm>
            <a:off x="3116687" y="5640946"/>
            <a:ext cx="7469747" cy="77273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sz="3200" b="1" dirty="0" smtClean="0"/>
              <a:t>SVILUPPO LOCALE</a:t>
            </a:r>
            <a:endParaRPr lang="it-IT" sz="3200" b="1" dirty="0"/>
          </a:p>
        </p:txBody>
      </p:sp>
      <p:sp>
        <p:nvSpPr>
          <p:cNvPr id="16" name="Freccia in giù 15"/>
          <p:cNvSpPr/>
          <p:nvPr/>
        </p:nvSpPr>
        <p:spPr>
          <a:xfrm>
            <a:off x="5881062" y="4724669"/>
            <a:ext cx="682580" cy="60530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7" name="Freccia in giù 16"/>
          <p:cNvSpPr/>
          <p:nvPr/>
        </p:nvSpPr>
        <p:spPr>
          <a:xfrm>
            <a:off x="7048767" y="4703070"/>
            <a:ext cx="671869" cy="605307"/>
          </a:xfrm>
          <a:prstGeom prst="downArrow">
            <a:avLst>
              <a:gd name="adj1" fmla="val 50000"/>
              <a:gd name="adj2" fmla="val 41304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779586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>
                <a:solidFill>
                  <a:schemeClr val="accent1"/>
                </a:solidFill>
              </a:rPr>
              <a:t>Il concetto di coesione sociale</a:t>
            </a:r>
            <a:endParaRPr lang="it-IT" b="1" dirty="0">
              <a:solidFill>
                <a:schemeClr val="accent1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 algn="just">
              <a:buNone/>
            </a:pPr>
            <a:r>
              <a:rPr lang="it-IT" sz="2400" dirty="0"/>
              <a:t>Nel suo senso letterale, la coesione sociale è </a:t>
            </a:r>
            <a:r>
              <a:rPr lang="it-IT" sz="2400" b="1" dirty="0" smtClean="0">
                <a:solidFill>
                  <a:schemeClr val="accent1"/>
                </a:solidFill>
              </a:rPr>
              <a:t>ciò </a:t>
            </a:r>
            <a:r>
              <a:rPr lang="it-IT" sz="2400" b="1" dirty="0">
                <a:solidFill>
                  <a:schemeClr val="accent1"/>
                </a:solidFill>
              </a:rPr>
              <a:t>che lega insieme le </a:t>
            </a:r>
            <a:r>
              <a:rPr lang="it-IT" sz="2400" b="1" dirty="0" smtClean="0">
                <a:solidFill>
                  <a:schemeClr val="accent1"/>
                </a:solidFill>
              </a:rPr>
              <a:t>società, </a:t>
            </a:r>
            <a:r>
              <a:rPr lang="it-IT" sz="2400" dirty="0" smtClean="0">
                <a:solidFill>
                  <a:schemeClr val="tx1"/>
                </a:solidFill>
              </a:rPr>
              <a:t>essendo queste ultime il </a:t>
            </a:r>
            <a:r>
              <a:rPr lang="it-IT" sz="2400" dirty="0"/>
              <a:t>risultato di una interazione tra le forze centripete e </a:t>
            </a:r>
            <a:r>
              <a:rPr lang="it-IT" sz="2400" dirty="0" smtClean="0"/>
              <a:t>centrifughe in esse esistenti.</a:t>
            </a:r>
            <a:endParaRPr lang="it-IT" sz="2400" dirty="0"/>
          </a:p>
          <a:p>
            <a:pPr marL="0" indent="0" algn="just">
              <a:buNone/>
            </a:pPr>
            <a:r>
              <a:rPr lang="it-IT" sz="2400" dirty="0" smtClean="0"/>
              <a:t>Si tratta di un termine multilivello che può essere usato sia come </a:t>
            </a:r>
            <a:r>
              <a:rPr lang="it-IT" sz="2400" b="1" dirty="0">
                <a:solidFill>
                  <a:schemeClr val="accent6">
                    <a:lumMod val="50000"/>
                  </a:schemeClr>
                </a:solidFill>
              </a:rPr>
              <a:t>concetto analitico </a:t>
            </a:r>
            <a:r>
              <a:rPr lang="it-IT" sz="2400" dirty="0" smtClean="0"/>
              <a:t>per </a:t>
            </a:r>
            <a:r>
              <a:rPr lang="it-IT" sz="2400" dirty="0"/>
              <a:t>analizzare e descrivere i meccanismi che contribuiscono all'integrazione delle società complesse e </a:t>
            </a:r>
            <a:r>
              <a:rPr lang="it-IT" sz="2400" dirty="0" smtClean="0"/>
              <a:t>pluralistiche, sia come </a:t>
            </a:r>
            <a:r>
              <a:rPr lang="it-IT" sz="2400" b="1" dirty="0">
                <a:solidFill>
                  <a:srgbClr val="7030A0"/>
                </a:solidFill>
              </a:rPr>
              <a:t>modello normativo e </a:t>
            </a:r>
            <a:r>
              <a:rPr lang="it-IT" sz="2400" b="1" dirty="0" smtClean="0">
                <a:solidFill>
                  <a:srgbClr val="7030A0"/>
                </a:solidFill>
              </a:rPr>
              <a:t>obiettivo politico. </a:t>
            </a:r>
            <a:r>
              <a:rPr lang="it-IT" sz="2400" dirty="0" smtClean="0">
                <a:solidFill>
                  <a:schemeClr val="tx1"/>
                </a:solidFill>
              </a:rPr>
              <a:t>I</a:t>
            </a:r>
            <a:r>
              <a:rPr lang="it-IT" sz="2400" dirty="0" smtClean="0"/>
              <a:t>n questa seconda accezione il concetto è stato ampiamente discusso dalle istituzioni europee.</a:t>
            </a:r>
            <a:endParaRPr lang="it-IT" sz="2400" dirty="0"/>
          </a:p>
        </p:txBody>
      </p:sp>
    </p:spTree>
    <p:extLst>
      <p:ext uri="{BB962C8B-B14F-4D97-AF65-F5344CB8AC3E}">
        <p14:creationId xmlns:p14="http://schemas.microsoft.com/office/powerpoint/2010/main" val="8659452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b="1" dirty="0">
                <a:solidFill>
                  <a:schemeClr val="accent1"/>
                </a:solidFill>
              </a:rPr>
              <a:t>Il concetto di coesione </a:t>
            </a:r>
            <a:r>
              <a:rPr lang="it-IT" b="1" dirty="0" smtClean="0">
                <a:solidFill>
                  <a:schemeClr val="accent1"/>
                </a:solidFill>
              </a:rPr>
              <a:t>sociale: </a:t>
            </a:r>
            <a:br>
              <a:rPr lang="it-IT" b="1" dirty="0" smtClean="0">
                <a:solidFill>
                  <a:schemeClr val="accent1"/>
                </a:solidFill>
              </a:rPr>
            </a:br>
            <a:r>
              <a:rPr lang="it-IT" b="1" dirty="0" smtClean="0">
                <a:solidFill>
                  <a:schemeClr val="accent1"/>
                </a:solidFill>
              </a:rPr>
              <a:t>il livello politico-normativo</a:t>
            </a:r>
            <a:endParaRPr lang="it-IT" b="1" dirty="0">
              <a:solidFill>
                <a:schemeClr val="accent1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just"/>
            <a:r>
              <a:rPr lang="it-IT" sz="1600" dirty="0"/>
              <a:t>Nella </a:t>
            </a:r>
            <a:r>
              <a:rPr lang="it-IT" sz="1600" b="1" dirty="0"/>
              <a:t>S</a:t>
            </a:r>
            <a:r>
              <a:rPr lang="it-IT" sz="1600" b="1" dirty="0" smtClean="0"/>
              <a:t>trategia </a:t>
            </a:r>
            <a:r>
              <a:rPr lang="it-IT" sz="1600" b="1" dirty="0"/>
              <a:t>per la coesione sociale (2000)</a:t>
            </a:r>
            <a:r>
              <a:rPr lang="it-IT" sz="1600" dirty="0"/>
              <a:t> la coesione sociale è </a:t>
            </a:r>
            <a:r>
              <a:rPr lang="it-IT" sz="1600" dirty="0" smtClean="0"/>
              <a:t>descritta </a:t>
            </a:r>
            <a:r>
              <a:rPr lang="it-IT" sz="1600" dirty="0"/>
              <a:t>come </a:t>
            </a:r>
            <a:r>
              <a:rPr lang="it-IT" sz="1600" dirty="0" smtClean="0"/>
              <a:t>un </a:t>
            </a:r>
            <a:r>
              <a:rPr lang="it-IT" sz="1600" b="1" i="1" dirty="0">
                <a:solidFill>
                  <a:schemeClr val="accent6">
                    <a:lumMod val="75000"/>
                  </a:schemeClr>
                </a:solidFill>
              </a:rPr>
              <a:t>ideale verso cui le società devono sforzarsi </a:t>
            </a:r>
            <a:r>
              <a:rPr lang="it-IT" sz="1600" b="1" i="1" dirty="0" smtClean="0">
                <a:solidFill>
                  <a:schemeClr val="accent6">
                    <a:lumMod val="75000"/>
                  </a:schemeClr>
                </a:solidFill>
              </a:rPr>
              <a:t>di arrivare </a:t>
            </a:r>
            <a:r>
              <a:rPr lang="it-IT" sz="1600" dirty="0" smtClean="0"/>
              <a:t>al fine di creare equilibrio tra le forze contrastanti esistenti al loro interno.</a:t>
            </a:r>
          </a:p>
          <a:p>
            <a:pPr algn="just"/>
            <a:r>
              <a:rPr lang="it-IT" sz="1600" dirty="0" smtClean="0"/>
              <a:t>Nella </a:t>
            </a:r>
            <a:r>
              <a:rPr lang="it-IT" sz="1600" b="1" dirty="0" smtClean="0"/>
              <a:t>Strategia </a:t>
            </a:r>
            <a:r>
              <a:rPr lang="it-IT" sz="1600" b="1" dirty="0"/>
              <a:t>riveduta di coesione sociale (2004), </a:t>
            </a:r>
            <a:r>
              <a:rPr lang="it-IT" sz="1600" dirty="0"/>
              <a:t>la definizione si fa più </a:t>
            </a:r>
            <a:r>
              <a:rPr lang="it-IT" sz="1600" dirty="0" smtClean="0"/>
              <a:t>precisa, diventando la </a:t>
            </a:r>
            <a:r>
              <a:rPr lang="it-IT" sz="1600" b="1" i="1" dirty="0">
                <a:solidFill>
                  <a:schemeClr val="accent6">
                    <a:lumMod val="75000"/>
                  </a:schemeClr>
                </a:solidFill>
              </a:rPr>
              <a:t>capacità di una società </a:t>
            </a:r>
            <a:r>
              <a:rPr lang="it-IT" sz="1600" b="1" i="1" dirty="0" smtClean="0">
                <a:solidFill>
                  <a:schemeClr val="accent6">
                    <a:lumMod val="75000"/>
                  </a:schemeClr>
                </a:solidFill>
              </a:rPr>
              <a:t>di </a:t>
            </a:r>
            <a:r>
              <a:rPr lang="it-IT" sz="1600" b="1" i="1" dirty="0">
                <a:solidFill>
                  <a:schemeClr val="accent6">
                    <a:lumMod val="75000"/>
                  </a:schemeClr>
                </a:solidFill>
              </a:rPr>
              <a:t>garantire il benessere di tutti i suoi membri, riducendo al minimo le disparità ed evitando la </a:t>
            </a:r>
            <a:r>
              <a:rPr lang="it-IT" sz="1600" b="1" i="1" dirty="0" smtClean="0">
                <a:solidFill>
                  <a:schemeClr val="accent6">
                    <a:lumMod val="75000"/>
                  </a:schemeClr>
                </a:solidFill>
              </a:rPr>
              <a:t>polarizzazione.</a:t>
            </a:r>
            <a:r>
              <a:rPr lang="it-IT" sz="1600" dirty="0" smtClean="0"/>
              <a:t> In questa logica una </a:t>
            </a:r>
            <a:r>
              <a:rPr lang="it-IT" sz="1600" dirty="0"/>
              <a:t>società </a:t>
            </a:r>
            <a:r>
              <a:rPr lang="it-IT" sz="1600" dirty="0" smtClean="0"/>
              <a:t>coesa </a:t>
            </a:r>
            <a:r>
              <a:rPr lang="it-IT" sz="1600" dirty="0"/>
              <a:t>è una comunità solidale di individui liberi che perseguono </a:t>
            </a:r>
            <a:r>
              <a:rPr lang="it-IT" sz="1600" dirty="0" smtClean="0"/>
              <a:t>obiettivi </a:t>
            </a:r>
            <a:r>
              <a:rPr lang="it-IT" sz="1600" dirty="0"/>
              <a:t>comuni con mezzi </a:t>
            </a:r>
            <a:r>
              <a:rPr lang="it-IT" sz="1600" dirty="0" smtClean="0"/>
              <a:t>democratici. Si sottolinea altresì che la coesione </a:t>
            </a:r>
            <a:r>
              <a:rPr lang="it-IT" sz="1600" dirty="0"/>
              <a:t>sociale è un ideale da raggiungere </a:t>
            </a:r>
            <a:r>
              <a:rPr lang="it-IT" sz="1600" dirty="0" smtClean="0"/>
              <a:t>piuttosto </a:t>
            </a:r>
            <a:r>
              <a:rPr lang="it-IT" sz="1600" dirty="0"/>
              <a:t>che un obiettivo in grado di essere pienamente raggiunto. </a:t>
            </a:r>
            <a:endParaRPr lang="it-IT" sz="1600" dirty="0" smtClean="0"/>
          </a:p>
          <a:p>
            <a:pPr algn="just"/>
            <a:r>
              <a:rPr lang="it-IT" sz="1600" dirty="0" smtClean="0"/>
              <a:t>Nel </a:t>
            </a:r>
            <a:r>
              <a:rPr lang="it-IT" sz="1600" dirty="0"/>
              <a:t>documento </a:t>
            </a:r>
            <a:r>
              <a:rPr lang="it-IT" sz="1600" dirty="0" smtClean="0"/>
              <a:t>elaborato dalla </a:t>
            </a:r>
            <a:r>
              <a:rPr lang="it-IT" sz="1600" b="1" dirty="0"/>
              <a:t>Task </a:t>
            </a:r>
            <a:r>
              <a:rPr lang="it-IT" sz="1600" b="1" dirty="0" smtClean="0"/>
              <a:t>Force sulla </a:t>
            </a:r>
            <a:r>
              <a:rPr lang="it-IT" sz="1600" b="1" dirty="0"/>
              <a:t>coesione </a:t>
            </a:r>
            <a:r>
              <a:rPr lang="it-IT" sz="1600" b="1" dirty="0" smtClean="0"/>
              <a:t>sociale nel 21esimo secolo (</a:t>
            </a:r>
            <a:r>
              <a:rPr lang="it-IT" sz="1600" b="1" dirty="0"/>
              <a:t>2008)</a:t>
            </a:r>
            <a:r>
              <a:rPr lang="it-IT" sz="1600" dirty="0"/>
              <a:t>, </a:t>
            </a:r>
            <a:r>
              <a:rPr lang="it-IT" sz="1600" dirty="0" smtClean="0"/>
              <a:t>si afferma che il concetto di </a:t>
            </a:r>
            <a:r>
              <a:rPr lang="it-IT" sz="1600" dirty="0"/>
              <a:t>coesione </a:t>
            </a:r>
            <a:r>
              <a:rPr lang="it-IT" sz="1600" dirty="0" smtClean="0"/>
              <a:t>sociale, utilizzato dai </a:t>
            </a:r>
            <a:r>
              <a:rPr lang="it-IT" sz="1600" dirty="0"/>
              <a:t>politici come idea guida per </a:t>
            </a:r>
            <a:r>
              <a:rPr lang="it-IT" sz="1600" dirty="0" smtClean="0"/>
              <a:t>il perseguimento degli </a:t>
            </a:r>
            <a:r>
              <a:rPr lang="it-IT" sz="1600" dirty="0"/>
              <a:t>obiettivi </a:t>
            </a:r>
            <a:r>
              <a:rPr lang="it-IT" sz="1600" dirty="0" smtClean="0"/>
              <a:t>sociali, pone </a:t>
            </a:r>
            <a:r>
              <a:rPr lang="it-IT" sz="1600" dirty="0"/>
              <a:t>l'attenzione </a:t>
            </a:r>
            <a:r>
              <a:rPr lang="it-IT" sz="1600" dirty="0" smtClean="0"/>
              <a:t>sulle </a:t>
            </a:r>
            <a:r>
              <a:rPr lang="it-IT" sz="1600" b="1" i="1" dirty="0">
                <a:solidFill>
                  <a:schemeClr val="accent6">
                    <a:lumMod val="75000"/>
                  </a:schemeClr>
                </a:solidFill>
              </a:rPr>
              <a:t>relazioni </a:t>
            </a:r>
            <a:r>
              <a:rPr lang="it-IT" sz="1600" b="1" i="1" dirty="0" smtClean="0">
                <a:solidFill>
                  <a:schemeClr val="accent6">
                    <a:lumMod val="75000"/>
                  </a:schemeClr>
                </a:solidFill>
              </a:rPr>
              <a:t>sociali, sul benessere </a:t>
            </a:r>
            <a:r>
              <a:rPr lang="it-IT" sz="1600" b="1" i="1" dirty="0">
                <a:solidFill>
                  <a:schemeClr val="accent6">
                    <a:lumMod val="75000"/>
                  </a:schemeClr>
                </a:solidFill>
              </a:rPr>
              <a:t>e </a:t>
            </a:r>
            <a:r>
              <a:rPr lang="it-IT" sz="1600" b="1" i="1" dirty="0" smtClean="0">
                <a:solidFill>
                  <a:schemeClr val="accent6">
                    <a:lumMod val="75000"/>
                  </a:schemeClr>
                </a:solidFill>
              </a:rPr>
              <a:t>sulla vita armonica e stabile, intesi come </a:t>
            </a:r>
            <a:r>
              <a:rPr lang="it-IT" sz="1600" b="1" i="1" dirty="0">
                <a:solidFill>
                  <a:schemeClr val="accent6">
                    <a:lumMod val="75000"/>
                  </a:schemeClr>
                </a:solidFill>
              </a:rPr>
              <a:t>parte integrante </a:t>
            </a:r>
            <a:r>
              <a:rPr lang="it-IT" sz="1600" b="1" i="1" dirty="0" smtClean="0">
                <a:solidFill>
                  <a:schemeClr val="accent6">
                    <a:lumMod val="75000"/>
                  </a:schemeClr>
                </a:solidFill>
              </a:rPr>
              <a:t>del </a:t>
            </a:r>
            <a:r>
              <a:rPr lang="it-IT" sz="1600" b="1" i="1" dirty="0">
                <a:solidFill>
                  <a:schemeClr val="accent6">
                    <a:lumMod val="75000"/>
                  </a:schemeClr>
                </a:solidFill>
              </a:rPr>
              <a:t>progresso economico e </a:t>
            </a:r>
            <a:r>
              <a:rPr lang="it-IT" sz="1600" b="1" i="1" dirty="0" smtClean="0">
                <a:solidFill>
                  <a:schemeClr val="accent6">
                    <a:lumMod val="75000"/>
                  </a:schemeClr>
                </a:solidFill>
              </a:rPr>
              <a:t>sociale, nonché </a:t>
            </a:r>
            <a:r>
              <a:rPr lang="it-IT" sz="1600" b="1" i="1" dirty="0">
                <a:solidFill>
                  <a:schemeClr val="accent6">
                    <a:lumMod val="75000"/>
                  </a:schemeClr>
                </a:solidFill>
              </a:rPr>
              <a:t>della </a:t>
            </a:r>
            <a:r>
              <a:rPr lang="it-IT" sz="1600" b="1" i="1" dirty="0" smtClean="0">
                <a:solidFill>
                  <a:schemeClr val="accent6">
                    <a:lumMod val="75000"/>
                  </a:schemeClr>
                </a:solidFill>
              </a:rPr>
              <a:t>pacifica coesistenza. </a:t>
            </a:r>
            <a:r>
              <a:rPr lang="it-IT" sz="1600" dirty="0" smtClean="0"/>
              <a:t>Emerge tuttavia la preoccupazione circa il senso di appartenenza delle persone alla società e alla condivisione di </a:t>
            </a:r>
            <a:r>
              <a:rPr lang="it-IT" sz="1600" dirty="0"/>
              <a:t>obiettivi </a:t>
            </a:r>
            <a:r>
              <a:rPr lang="it-IT" sz="1600" dirty="0" smtClean="0"/>
              <a:t>sociali.</a:t>
            </a:r>
          </a:p>
          <a:p>
            <a:pPr algn="just"/>
            <a:endParaRPr lang="it-IT" sz="1600" dirty="0"/>
          </a:p>
          <a:p>
            <a:pPr marL="0" indent="0" algn="just">
              <a:buNone/>
            </a:pPr>
            <a:r>
              <a:rPr lang="it-IT" sz="1600" dirty="0"/>
              <a:t/>
            </a:r>
            <a:br>
              <a:rPr lang="it-IT" sz="1600" dirty="0"/>
            </a:br>
            <a:endParaRPr lang="it-IT" sz="1600" dirty="0"/>
          </a:p>
        </p:txBody>
      </p:sp>
    </p:spTree>
    <p:extLst>
      <p:ext uri="{BB962C8B-B14F-4D97-AF65-F5344CB8AC3E}">
        <p14:creationId xmlns:p14="http://schemas.microsoft.com/office/powerpoint/2010/main" val="927295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>
                <a:solidFill>
                  <a:schemeClr val="accent1"/>
                </a:solidFill>
              </a:rPr>
              <a:t>Il concetto di coesione </a:t>
            </a:r>
            <a:r>
              <a:rPr lang="it-IT" b="1" dirty="0" smtClean="0">
                <a:solidFill>
                  <a:schemeClr val="accent1"/>
                </a:solidFill>
              </a:rPr>
              <a:t>sociale: </a:t>
            </a:r>
            <a:br>
              <a:rPr lang="it-IT" b="1" dirty="0" smtClean="0">
                <a:solidFill>
                  <a:schemeClr val="accent1"/>
                </a:solidFill>
              </a:rPr>
            </a:br>
            <a:r>
              <a:rPr lang="it-IT" b="1" dirty="0" smtClean="0">
                <a:solidFill>
                  <a:schemeClr val="accent1"/>
                </a:solidFill>
              </a:rPr>
              <a:t>il livello analitico</a:t>
            </a:r>
            <a:endParaRPr lang="it-IT" b="1" dirty="0">
              <a:solidFill>
                <a:schemeClr val="accent1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>
              <a:buNone/>
            </a:pPr>
            <a:r>
              <a:rPr lang="it-IT" dirty="0" smtClean="0"/>
              <a:t>Se guardiamo al concetto scientifico di coesione sociale, ci rendiamo conto del fatto che esso ha una lunga tradizione nella ricerca accademica e che la Sociologia, in particolare, lo ha esaminato facendo riferimento a concetti altrettanto importanti quali quelli di </a:t>
            </a:r>
            <a:r>
              <a:rPr lang="it-IT" b="1" dirty="0" smtClean="0">
                <a:solidFill>
                  <a:srgbClr val="0070C0"/>
                </a:solidFill>
              </a:rPr>
              <a:t>ordine sociale </a:t>
            </a:r>
            <a:r>
              <a:rPr lang="it-IT" dirty="0" smtClean="0"/>
              <a:t>(si pensi </a:t>
            </a:r>
            <a:r>
              <a:rPr lang="it-IT" dirty="0"/>
              <a:t>alla ˝solidarietà˝ di </a:t>
            </a:r>
            <a:r>
              <a:rPr lang="it-IT" dirty="0" err="1" smtClean="0"/>
              <a:t>Durkheim</a:t>
            </a:r>
            <a:r>
              <a:rPr lang="it-IT" dirty="0" smtClean="0"/>
              <a:t> o al sistema di norme e valori di cui parla Parsons) e di </a:t>
            </a:r>
            <a:r>
              <a:rPr lang="it-IT" b="1" dirty="0" smtClean="0">
                <a:solidFill>
                  <a:srgbClr val="0070C0"/>
                </a:solidFill>
              </a:rPr>
              <a:t>integrazione sociale </a:t>
            </a:r>
            <a:r>
              <a:rPr lang="it-IT" dirty="0" smtClean="0"/>
              <a:t>(si pensi agli studi sulle disuguaglianze economiche, culturali e sociali, a quelli processi di modernizzazione e globalizzazione, ecc.).</a:t>
            </a:r>
          </a:p>
          <a:p>
            <a:pPr marL="0" indent="0" algn="just">
              <a:buNone/>
            </a:pPr>
            <a:r>
              <a:rPr lang="it-IT" dirty="0" smtClean="0"/>
              <a:t>L’insieme </a:t>
            </a:r>
            <a:r>
              <a:rPr lang="it-IT" dirty="0"/>
              <a:t>di significati </a:t>
            </a:r>
            <a:r>
              <a:rPr lang="it-IT" dirty="0" smtClean="0"/>
              <a:t>a cui il concetto rinvia spiega la difficoltà delle scienze sociali </a:t>
            </a:r>
            <a:r>
              <a:rPr lang="it-IT" dirty="0"/>
              <a:t>di elaborare una definizione </a:t>
            </a:r>
            <a:r>
              <a:rPr lang="it-IT" dirty="0" smtClean="0"/>
              <a:t>univoca e precisa </a:t>
            </a:r>
            <a:r>
              <a:rPr lang="it-IT" dirty="0"/>
              <a:t>e, nelle pratiche politiche e sociali, il rischio che con esso ci si limiti a raggruppare in maniera generica l'insieme dei problemi più pressanti.</a:t>
            </a:r>
          </a:p>
          <a:p>
            <a:pPr marL="0" indent="0" algn="just">
              <a:buNone/>
            </a:pPr>
            <a:endParaRPr lang="it-IT" dirty="0"/>
          </a:p>
          <a:p>
            <a:pPr marL="0" indent="0" algn="just">
              <a:buNone/>
            </a:pP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66026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b="1" dirty="0">
                <a:solidFill>
                  <a:schemeClr val="accent1"/>
                </a:solidFill>
              </a:rPr>
              <a:t>Il concetto di coesione </a:t>
            </a:r>
            <a:r>
              <a:rPr lang="it-IT" b="1" dirty="0" smtClean="0">
                <a:solidFill>
                  <a:schemeClr val="accent1"/>
                </a:solidFill>
              </a:rPr>
              <a:t>sociale e le sue </a:t>
            </a:r>
            <a:r>
              <a:rPr lang="it-IT" b="1" dirty="0" smtClean="0">
                <a:solidFill>
                  <a:schemeClr val="accent1"/>
                </a:solidFill>
              </a:rPr>
              <a:t>dimensioni</a:t>
            </a:r>
            <a:endParaRPr lang="it-IT" b="1" dirty="0">
              <a:solidFill>
                <a:schemeClr val="accent1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 algn="just">
              <a:buNone/>
            </a:pPr>
            <a:r>
              <a:rPr lang="it-IT" dirty="0" smtClean="0"/>
              <a:t>La suddetta indeterminatezza </a:t>
            </a:r>
            <a:r>
              <a:rPr lang="it-IT" dirty="0"/>
              <a:t>genera una varietà di definizioni, legate </a:t>
            </a:r>
            <a:r>
              <a:rPr lang="it-IT" dirty="0" smtClean="0"/>
              <a:t>sia all'inquadramento </a:t>
            </a:r>
            <a:r>
              <a:rPr lang="it-IT" dirty="0"/>
              <a:t>teorico in cui di volta in volta il termine viene utilizzato</a:t>
            </a:r>
            <a:r>
              <a:rPr lang="it-IT" dirty="0" smtClean="0"/>
              <a:t>, sia alle </a:t>
            </a:r>
            <a:r>
              <a:rPr lang="it-IT" dirty="0"/>
              <a:t>differenti visioni della società, </a:t>
            </a:r>
            <a:r>
              <a:rPr lang="it-IT" dirty="0" smtClean="0"/>
              <a:t>ai vari livelli </a:t>
            </a:r>
            <a:r>
              <a:rPr lang="it-IT" dirty="0"/>
              <a:t>di analisi e modelli di intervento. </a:t>
            </a:r>
            <a:r>
              <a:rPr lang="it-IT" dirty="0" smtClean="0"/>
              <a:t>In ciascuna di esse, però, è possibile rinvenire quattro </a:t>
            </a:r>
            <a:r>
              <a:rPr lang="it-IT" dirty="0"/>
              <a:t>dimensioni </a:t>
            </a:r>
            <a:r>
              <a:rPr lang="it-IT" dirty="0" smtClean="0"/>
              <a:t>comuni (Chiesi 2004).</a:t>
            </a:r>
            <a:endParaRPr lang="it-IT" dirty="0"/>
          </a:p>
          <a:p>
            <a:pPr marL="0" indent="0" algn="just">
              <a:buNone/>
            </a:pPr>
            <a:r>
              <a:rPr lang="it-IT" b="1" dirty="0" smtClean="0"/>
              <a:t>Dimensione strutturale</a:t>
            </a:r>
            <a:r>
              <a:rPr lang="it-IT" dirty="0"/>
              <a:t>: riguarda i meccanismi di inclusione ed esclusione sociale, e di accesso alle diverse opportunità offerte dalla società, il grado di mobilità sociale, la divisione del lavoro e la struttura delle </a:t>
            </a:r>
            <a:r>
              <a:rPr lang="it-IT" dirty="0" smtClean="0"/>
              <a:t>disuguaglianze.</a:t>
            </a:r>
          </a:p>
          <a:p>
            <a:pPr marL="0" indent="0" algn="just">
              <a:buNone/>
            </a:pPr>
            <a:r>
              <a:rPr lang="it-IT" b="1" dirty="0" smtClean="0"/>
              <a:t>Dimensione culturale</a:t>
            </a:r>
            <a:r>
              <a:rPr lang="it-IT" dirty="0"/>
              <a:t>: identifica il grado di condivisione di norme e </a:t>
            </a:r>
            <a:r>
              <a:rPr lang="it-IT" dirty="0" smtClean="0"/>
              <a:t>valori.</a:t>
            </a:r>
          </a:p>
          <a:p>
            <a:pPr marL="0" indent="0" algn="just">
              <a:buNone/>
            </a:pPr>
            <a:r>
              <a:rPr lang="it-IT" b="1" dirty="0" smtClean="0"/>
              <a:t>Dimensione identitaria</a:t>
            </a:r>
            <a:r>
              <a:rPr lang="it-IT" b="1" dirty="0"/>
              <a:t>: </a:t>
            </a:r>
            <a:r>
              <a:rPr lang="it-IT" dirty="0"/>
              <a:t>definisce la misura di appartenenza alla comunità, il riconoscimento o il rifiuto di determinati gruppi sociali e il grado di </a:t>
            </a:r>
            <a:r>
              <a:rPr lang="it-IT" dirty="0" smtClean="0"/>
              <a:t>tolleranza.</a:t>
            </a:r>
            <a:endParaRPr lang="it-IT" dirty="0"/>
          </a:p>
          <a:p>
            <a:pPr marL="0" indent="0" algn="just">
              <a:buNone/>
            </a:pPr>
            <a:r>
              <a:rPr lang="it-IT" b="1" dirty="0" smtClean="0"/>
              <a:t>Dimensione dell'azione</a:t>
            </a:r>
            <a:r>
              <a:rPr lang="it-IT" b="1" dirty="0"/>
              <a:t>: </a:t>
            </a:r>
            <a:r>
              <a:rPr lang="it-IT" dirty="0"/>
              <a:t>riguarda la partecipazione alle attività collettive e l'impegno all'interno delle varie associazioni, reti e ambiti </a:t>
            </a:r>
            <a:r>
              <a:rPr lang="it-IT" dirty="0" smtClean="0"/>
              <a:t>operativi.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232517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>
                <a:solidFill>
                  <a:schemeClr val="accent1"/>
                </a:solidFill>
              </a:rPr>
              <a:t>La definizione adottata in questa sede</a:t>
            </a:r>
            <a:endParaRPr lang="it-IT" b="1" dirty="0">
              <a:solidFill>
                <a:schemeClr val="accent1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it-IT" dirty="0" smtClean="0"/>
          </a:p>
          <a:p>
            <a:pPr marL="0" indent="0" algn="ctr">
              <a:buNone/>
            </a:pPr>
            <a:r>
              <a:rPr lang="it-IT" sz="3200" b="1" dirty="0" smtClean="0">
                <a:solidFill>
                  <a:schemeClr val="accent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COESIONE SOCIALE</a:t>
            </a:r>
          </a:p>
          <a:p>
            <a:pPr marL="0" indent="0" algn="ctr">
              <a:buNone/>
            </a:pPr>
            <a:endParaRPr lang="it-IT" sz="3200" b="1" dirty="0" smtClean="0">
              <a:solidFill>
                <a:schemeClr val="accent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just">
              <a:buNone/>
            </a:pPr>
            <a:r>
              <a:rPr lang="it-IT" sz="2400" b="1" dirty="0" smtClean="0">
                <a:solidFill>
                  <a:schemeClr val="tx1"/>
                </a:solidFill>
              </a:rPr>
              <a:t>Capacità </a:t>
            </a:r>
            <a:r>
              <a:rPr lang="it-IT" sz="2400" b="1" dirty="0">
                <a:solidFill>
                  <a:schemeClr val="tx1"/>
                </a:solidFill>
              </a:rPr>
              <a:t>della società </a:t>
            </a:r>
            <a:r>
              <a:rPr lang="it-IT" sz="24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di promuovere il benessere dei cittadini, </a:t>
            </a:r>
            <a:r>
              <a:rPr lang="it-IT" sz="24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riducendo </a:t>
            </a:r>
            <a:r>
              <a:rPr lang="it-IT" sz="24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le </a:t>
            </a:r>
            <a:r>
              <a:rPr lang="it-IT" sz="24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disparità, </a:t>
            </a:r>
            <a:r>
              <a:rPr lang="it-IT" sz="24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contrastando </a:t>
            </a:r>
            <a:r>
              <a:rPr lang="it-IT" sz="24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l’</a:t>
            </a:r>
            <a:r>
              <a:rPr lang="it-IT" sz="2400" b="1" dirty="0" err="1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emargi</a:t>
            </a:r>
            <a:r>
              <a:rPr lang="it-IT" sz="24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-nazione e attivando le risorse presenti sul territorio.</a:t>
            </a:r>
            <a:endParaRPr lang="it-IT" sz="2400" b="1" dirty="0" smtClean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pPr marL="0" indent="0" algn="just">
              <a:buNone/>
            </a:pPr>
            <a:r>
              <a:rPr lang="it-IT" sz="2400" b="1" dirty="0" smtClean="0">
                <a:solidFill>
                  <a:schemeClr val="tx1"/>
                </a:solidFill>
              </a:rPr>
              <a:t>Presuppone l’esistenza </a:t>
            </a:r>
            <a:r>
              <a:rPr lang="it-IT" sz="24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di relazioni sociali forti, costruite su appartenenza </a:t>
            </a:r>
            <a:r>
              <a:rPr lang="it-IT" sz="24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e/o </a:t>
            </a:r>
            <a:r>
              <a:rPr lang="it-IT" sz="24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solidarietà </a:t>
            </a:r>
            <a:r>
              <a:rPr lang="it-IT" sz="24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territoriale.</a:t>
            </a:r>
            <a:endParaRPr lang="it-IT" sz="2400" b="1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722486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b="1" dirty="0" smtClean="0">
                <a:solidFill>
                  <a:schemeClr val="accent1"/>
                </a:solidFill>
              </a:rPr>
              <a:t>Quali possibili aree di interesse?</a:t>
            </a:r>
            <a:endParaRPr lang="it-IT" b="1" dirty="0">
              <a:solidFill>
                <a:schemeClr val="accent1"/>
              </a:solidFill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 algn="just">
              <a:buNone/>
            </a:pPr>
            <a:r>
              <a:rPr lang="it-IT" dirty="0" smtClean="0"/>
              <a:t>Posto che la coesione sociale investe e si declina in diverse sfere di azione (culturale, economica, politica</a:t>
            </a:r>
            <a:r>
              <a:rPr lang="it-IT" smtClean="0"/>
              <a:t>, relazionale, ecc.), </a:t>
            </a:r>
            <a:r>
              <a:rPr lang="it-IT" dirty="0" smtClean="0"/>
              <a:t>che riguardano le dimensioni macro (ordine istituzionale) e micro (relazioni </a:t>
            </a:r>
            <a:r>
              <a:rPr lang="it-IT" smtClean="0"/>
              <a:t>sociali), </a:t>
            </a:r>
            <a:r>
              <a:rPr lang="it-IT" dirty="0" smtClean="0"/>
              <a:t>le aree di interesse possibili sono:</a:t>
            </a:r>
          </a:p>
          <a:p>
            <a:r>
              <a:rPr lang="it-IT" dirty="0" smtClean="0"/>
              <a:t>Politiche per il benessere e servizi alla persona;</a:t>
            </a:r>
          </a:p>
          <a:p>
            <a:r>
              <a:rPr lang="it-IT" dirty="0" smtClean="0"/>
              <a:t>Mercato del lavoro e sviluppo economico;</a:t>
            </a:r>
          </a:p>
          <a:p>
            <a:r>
              <a:rPr lang="it-IT" dirty="0" smtClean="0"/>
              <a:t>Trasporti;</a:t>
            </a:r>
          </a:p>
          <a:p>
            <a:r>
              <a:rPr lang="it-IT" dirty="0" smtClean="0"/>
              <a:t>Politiche abitative;</a:t>
            </a:r>
          </a:p>
          <a:p>
            <a:r>
              <a:rPr lang="it-IT" dirty="0" smtClean="0"/>
              <a:t>Sicurezza;</a:t>
            </a:r>
          </a:p>
          <a:p>
            <a:r>
              <a:rPr lang="it-IT" dirty="0" err="1" smtClean="0"/>
              <a:t>Governance</a:t>
            </a:r>
            <a:r>
              <a:rPr lang="it-IT" dirty="0" smtClean="0"/>
              <a:t>;</a:t>
            </a:r>
          </a:p>
          <a:p>
            <a:r>
              <a:rPr lang="it-IT" dirty="0" smtClean="0"/>
              <a:t>Istruzione e formazione;</a:t>
            </a:r>
          </a:p>
          <a:p>
            <a:r>
              <a:rPr lang="it-IT" dirty="0" smtClean="0"/>
              <a:t>Diseguaglianze;</a:t>
            </a:r>
          </a:p>
          <a:p>
            <a:r>
              <a:rPr lang="it-IT" dirty="0" smtClean="0"/>
              <a:t>Innovazione sociale;</a:t>
            </a:r>
          </a:p>
          <a:p>
            <a:r>
              <a:rPr lang="it-IT" dirty="0" smtClean="0"/>
              <a:t>Tempo libero e cultura.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941631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ilo">
  <a:themeElements>
    <a:clrScheme name="Filo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Filo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Filo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1672</TotalTime>
  <Words>1810</Words>
  <Application>Microsoft Office PowerPoint</Application>
  <PresentationFormat>Widescreen</PresentationFormat>
  <Paragraphs>115</Paragraphs>
  <Slides>18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18</vt:i4>
      </vt:variant>
    </vt:vector>
  </HeadingPairs>
  <TitlesOfParts>
    <vt:vector size="22" baseType="lpstr">
      <vt:lpstr>Arial</vt:lpstr>
      <vt:lpstr>Century Gothic</vt:lpstr>
      <vt:lpstr>Wingdings 3</vt:lpstr>
      <vt:lpstr>Filo</vt:lpstr>
      <vt:lpstr>I Distretti famiglia tra coesione sociale e sviluppo locale</vt:lpstr>
      <vt:lpstr>Il Distretto Famiglia: i presupposti </vt:lpstr>
      <vt:lpstr>Il Distretto Famiglia: le funzioni</vt:lpstr>
      <vt:lpstr>Il concetto di coesione sociale</vt:lpstr>
      <vt:lpstr>Il concetto di coesione sociale:  il livello politico-normativo</vt:lpstr>
      <vt:lpstr>Il concetto di coesione sociale:  il livello analitico</vt:lpstr>
      <vt:lpstr>Il concetto di coesione sociale e le sue dimensioni</vt:lpstr>
      <vt:lpstr>La definizione adottata in questa sede</vt:lpstr>
      <vt:lpstr>Quali possibili aree di interesse?</vt:lpstr>
      <vt:lpstr>Le connessioni tra Distretti famiglia e coesione sociale: il modello ˝a ragnatela˝ (Malfer 2011)</vt:lpstr>
      <vt:lpstr>Le connessioni tra Distretti famiglia e coesione sociale: ruoli e funzioni dei Distretti</vt:lpstr>
      <vt:lpstr>Le connessioni tra Distretti famiglia e coesione sociale: ruoli e funzioni dei Distretti</vt:lpstr>
      <vt:lpstr>Le ricadute delle azioni dei Distretti famiglia </vt:lpstr>
      <vt:lpstr>Come potenziare la coesione sociale?</vt:lpstr>
      <vt:lpstr>Come potenziare la coesione sociale?</vt:lpstr>
      <vt:lpstr>Bibliografia di riferimento</vt:lpstr>
      <vt:lpstr>Bibliografia di riferimento</vt:lpstr>
      <vt:lpstr>Presentazione standard di PowerPoint</vt:lpstr>
    </vt:vector>
  </TitlesOfParts>
  <Company>Università di Trento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Distretto famiglia e coesione sociale</dc:title>
  <dc:creator>Annamaria Perino</dc:creator>
  <cp:lastModifiedBy>Annamaria Perino</cp:lastModifiedBy>
  <cp:revision>53</cp:revision>
  <dcterms:created xsi:type="dcterms:W3CDTF">2016-10-08T21:45:39Z</dcterms:created>
  <dcterms:modified xsi:type="dcterms:W3CDTF">2016-10-11T08:47:30Z</dcterms:modified>
</cp:coreProperties>
</file>